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4" r:id="rId3"/>
    <p:sldMasterId id="2147483729" r:id="rId4"/>
  </p:sldMasterIdLst>
  <p:sldIdLst>
    <p:sldId id="6525" r:id="rId5"/>
    <p:sldId id="8482" r:id="rId6"/>
    <p:sldId id="2147327144" r:id="rId7"/>
    <p:sldId id="415" r:id="rId8"/>
    <p:sldId id="8595" r:id="rId9"/>
    <p:sldId id="8544" r:id="rId10"/>
    <p:sldId id="6544" r:id="rId11"/>
    <p:sldId id="526" r:id="rId12"/>
    <p:sldId id="8575" r:id="rId13"/>
    <p:sldId id="8456" r:id="rId14"/>
    <p:sldId id="8577" r:id="rId15"/>
    <p:sldId id="8578" r:id="rId16"/>
    <p:sldId id="6558" r:id="rId17"/>
    <p:sldId id="2147327365" r:id="rId18"/>
    <p:sldId id="2147327356" r:id="rId19"/>
    <p:sldId id="8492" r:id="rId20"/>
    <p:sldId id="2147327145" r:id="rId21"/>
    <p:sldId id="2147327178" r:id="rId22"/>
    <p:sldId id="8491" r:id="rId23"/>
    <p:sldId id="2147327218" r:id="rId24"/>
    <p:sldId id="2147327217" r:id="rId25"/>
    <p:sldId id="2147327358" r:id="rId26"/>
    <p:sldId id="2147327357" r:id="rId27"/>
    <p:sldId id="6632" r:id="rId28"/>
    <p:sldId id="2147327310" r:id="rId29"/>
    <p:sldId id="2147327359" r:id="rId30"/>
    <p:sldId id="2147327224" r:id="rId31"/>
    <p:sldId id="2147327363" r:id="rId32"/>
    <p:sldId id="2147327364" r:id="rId33"/>
    <p:sldId id="2147327362" r:id="rId34"/>
    <p:sldId id="2147327360" r:id="rId35"/>
    <p:sldId id="2147327361" r:id="rId36"/>
    <p:sldId id="8434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3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253\nathalie\1%20-BUREAU\3%20-%20Incin&#233;ration\COPIL%20Suivi%20ventes%20tonnage%20carton%202020%20vs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/>
              <a:t>EVOLUTION DES TONNAGES COLLECTES DEPUIS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5237858146198128E-2"/>
          <c:y val="0.13159306656401282"/>
          <c:w val="0.91423120771848376"/>
          <c:h val="0.58917888650220551"/>
        </c:manualLayout>
      </c:layout>
      <c:lineChart>
        <c:grouping val="standard"/>
        <c:varyColors val="0"/>
        <c:ser>
          <c:idx val="3"/>
          <c:order val="3"/>
          <c:tx>
            <c:strRef>
              <c:f>'evol des tonnages 2021_2023'!$B$20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'evol des tonnages 2021_2023'!$A$21:$A$32</c:f>
              <c:strCache>
                <c:ptCount val="12"/>
                <c:pt idx="0">
                  <c:v>JANVIER</c:v>
                </c:pt>
                <c:pt idx="1">
                  <c:v>FEVRIER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DECEMBRE</c:v>
                </c:pt>
              </c:strCache>
            </c:strRef>
          </c:cat>
          <c:val>
            <c:numRef>
              <c:f>'evol des tonnages 2021_2023'!$B$21:$B$32</c:f>
              <c:numCache>
                <c:formatCode>#,##0</c:formatCode>
                <c:ptCount val="12"/>
                <c:pt idx="0">
                  <c:v>1088</c:v>
                </c:pt>
                <c:pt idx="1">
                  <c:v>1134</c:v>
                </c:pt>
                <c:pt idx="2">
                  <c:v>1334</c:v>
                </c:pt>
                <c:pt idx="3">
                  <c:v>1234</c:v>
                </c:pt>
                <c:pt idx="4">
                  <c:v>1074</c:v>
                </c:pt>
                <c:pt idx="5">
                  <c:v>1137</c:v>
                </c:pt>
                <c:pt idx="6">
                  <c:v>1115</c:v>
                </c:pt>
                <c:pt idx="7">
                  <c:v>1092</c:v>
                </c:pt>
                <c:pt idx="8">
                  <c:v>1168</c:v>
                </c:pt>
                <c:pt idx="9">
                  <c:v>1146</c:v>
                </c:pt>
                <c:pt idx="10">
                  <c:v>1144</c:v>
                </c:pt>
                <c:pt idx="11">
                  <c:v>1098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E6-4B7A-8D16-153AB1594B2C}"/>
            </c:ext>
          </c:extLst>
        </c:ser>
        <c:ser>
          <c:idx val="4"/>
          <c:order val="4"/>
          <c:tx>
            <c:strRef>
              <c:f>'evol des tonnages 2021_2023'!$C$20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strRef>
              <c:f>'evol des tonnages 2021_2023'!$A$21:$A$32</c:f>
              <c:strCache>
                <c:ptCount val="12"/>
                <c:pt idx="0">
                  <c:v>JANVIER</c:v>
                </c:pt>
                <c:pt idx="1">
                  <c:v>FEVRIER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DECEMBRE</c:v>
                </c:pt>
              </c:strCache>
            </c:strRef>
          </c:cat>
          <c:val>
            <c:numRef>
              <c:f>'evol des tonnages 2021_2023'!$C$21:$C$32</c:f>
              <c:numCache>
                <c:formatCode>#,##0</c:formatCode>
                <c:ptCount val="12"/>
                <c:pt idx="0">
                  <c:v>1059</c:v>
                </c:pt>
                <c:pt idx="1">
                  <c:v>1148</c:v>
                </c:pt>
                <c:pt idx="2">
                  <c:v>1320</c:v>
                </c:pt>
                <c:pt idx="3">
                  <c:v>1058</c:v>
                </c:pt>
                <c:pt idx="4">
                  <c:v>1078</c:v>
                </c:pt>
                <c:pt idx="5">
                  <c:v>1090</c:v>
                </c:pt>
                <c:pt idx="6">
                  <c:v>1034</c:v>
                </c:pt>
                <c:pt idx="7">
                  <c:v>1111</c:v>
                </c:pt>
                <c:pt idx="8">
                  <c:v>1136</c:v>
                </c:pt>
                <c:pt idx="9">
                  <c:v>1131</c:v>
                </c:pt>
                <c:pt idx="10">
                  <c:v>1131</c:v>
                </c:pt>
                <c:pt idx="11">
                  <c:v>1063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E6-4B7A-8D16-153AB1594B2C}"/>
            </c:ext>
          </c:extLst>
        </c:ser>
        <c:ser>
          <c:idx val="5"/>
          <c:order val="5"/>
          <c:tx>
            <c:strRef>
              <c:f>'evol des tonnages 2021_2023'!$D$20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'evol des tonnages 2021_2023'!$A$21:$A$32</c:f>
              <c:strCache>
                <c:ptCount val="12"/>
                <c:pt idx="0">
                  <c:v>JANVIER</c:v>
                </c:pt>
                <c:pt idx="1">
                  <c:v>FEVRIER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AOUT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DECEMBRE</c:v>
                </c:pt>
              </c:strCache>
            </c:strRef>
          </c:cat>
          <c:val>
            <c:numRef>
              <c:f>'evol des tonnages 2021_2023'!$D$21:$D$32</c:f>
              <c:numCache>
                <c:formatCode>#,##0</c:formatCode>
                <c:ptCount val="12"/>
                <c:pt idx="0">
                  <c:v>1112</c:v>
                </c:pt>
                <c:pt idx="1">
                  <c:v>1078</c:v>
                </c:pt>
                <c:pt idx="2">
                  <c:v>1138</c:v>
                </c:pt>
                <c:pt idx="3">
                  <c:v>987</c:v>
                </c:pt>
                <c:pt idx="4">
                  <c:v>983</c:v>
                </c:pt>
                <c:pt idx="5">
                  <c:v>1061</c:v>
                </c:pt>
                <c:pt idx="6">
                  <c:v>981</c:v>
                </c:pt>
                <c:pt idx="7">
                  <c:v>1034</c:v>
                </c:pt>
                <c:pt idx="8">
                  <c:v>998</c:v>
                </c:pt>
                <c:pt idx="9">
                  <c:v>1098</c:v>
                </c:pt>
                <c:pt idx="10">
                  <c:v>1022</c:v>
                </c:pt>
                <c:pt idx="11">
                  <c:v>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E6-4B7A-8D16-153AB1594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6655600"/>
        <c:axId val="104280180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'evol des tonnages 2021_2023'!#REF!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>
                      <a:solidFill>
                        <a:srgbClr val="92D050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'evol des tonnages 2021_2023'!$A$21:$A$32</c15:sqref>
                        </c15:formulaRef>
                      </c:ext>
                    </c:extLst>
                    <c:strCache>
                      <c:ptCount val="12"/>
                      <c:pt idx="0">
                        <c:v>JANVIER</c:v>
                      </c:pt>
                      <c:pt idx="1">
                        <c:v>FEVRIER</c:v>
                      </c:pt>
                      <c:pt idx="2">
                        <c:v>MARS</c:v>
                      </c:pt>
                      <c:pt idx="3">
                        <c:v>AVRIL</c:v>
                      </c:pt>
                      <c:pt idx="4">
                        <c:v>MAI</c:v>
                      </c:pt>
                      <c:pt idx="5">
                        <c:v>JUIN</c:v>
                      </c:pt>
                      <c:pt idx="6">
                        <c:v>JUILLET</c:v>
                      </c:pt>
                      <c:pt idx="7">
                        <c:v>AOUT</c:v>
                      </c:pt>
                      <c:pt idx="8">
                        <c:v>SEPTEMBRE</c:v>
                      </c:pt>
                      <c:pt idx="9">
                        <c:v>OCTOBRE</c:v>
                      </c:pt>
                      <c:pt idx="10">
                        <c:v>NOVEMBRE</c:v>
                      </c:pt>
                      <c:pt idx="11">
                        <c:v>DECEMBRE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'evol des tonnages 2021_2023'!#REF!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D9E6-4B7A-8D16-153AB1594B2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'evol des tonnages 2021_2023'!#REF!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7030A0"/>
                    </a:solidFill>
                    <a:ln w="9525">
                      <a:solidFill>
                        <a:srgbClr val="7030A0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'evol des tonnages 2021_2023'!$A$21:$A$32</c15:sqref>
                        </c15:formulaRef>
                      </c:ext>
                    </c:extLst>
                    <c:strCache>
                      <c:ptCount val="12"/>
                      <c:pt idx="0">
                        <c:v>JANVIER</c:v>
                      </c:pt>
                      <c:pt idx="1">
                        <c:v>FEVRIER</c:v>
                      </c:pt>
                      <c:pt idx="2">
                        <c:v>MARS</c:v>
                      </c:pt>
                      <c:pt idx="3">
                        <c:v>AVRIL</c:v>
                      </c:pt>
                      <c:pt idx="4">
                        <c:v>MAI</c:v>
                      </c:pt>
                      <c:pt idx="5">
                        <c:v>JUIN</c:v>
                      </c:pt>
                      <c:pt idx="6">
                        <c:v>JUILLET</c:v>
                      </c:pt>
                      <c:pt idx="7">
                        <c:v>AOUT</c:v>
                      </c:pt>
                      <c:pt idx="8">
                        <c:v>SEPTEMBRE</c:v>
                      </c:pt>
                      <c:pt idx="9">
                        <c:v>OCTOBRE</c:v>
                      </c:pt>
                      <c:pt idx="10">
                        <c:v>NOVEMBRE</c:v>
                      </c:pt>
                      <c:pt idx="11">
                        <c:v>DECEMBRE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'evol des tonnages 2021_2023'!#REF!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9E6-4B7A-8D16-153AB1594B2C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'evol des tonnages 2021_2023'!#REF!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F0"/>
                    </a:solidFill>
                    <a:ln w="9525">
                      <a:solidFill>
                        <a:srgbClr val="00B0F0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'evol des tonnages 2021_2023'!$A$21:$A$32</c15:sqref>
                        </c15:formulaRef>
                      </c:ext>
                    </c:extLst>
                    <c:strCache>
                      <c:ptCount val="12"/>
                      <c:pt idx="0">
                        <c:v>JANVIER</c:v>
                      </c:pt>
                      <c:pt idx="1">
                        <c:v>FEVRIER</c:v>
                      </c:pt>
                      <c:pt idx="2">
                        <c:v>MARS</c:v>
                      </c:pt>
                      <c:pt idx="3">
                        <c:v>AVRIL</c:v>
                      </c:pt>
                      <c:pt idx="4">
                        <c:v>MAI</c:v>
                      </c:pt>
                      <c:pt idx="5">
                        <c:v>JUIN</c:v>
                      </c:pt>
                      <c:pt idx="6">
                        <c:v>JUILLET</c:v>
                      </c:pt>
                      <c:pt idx="7">
                        <c:v>AOUT</c:v>
                      </c:pt>
                      <c:pt idx="8">
                        <c:v>SEPTEMBRE</c:v>
                      </c:pt>
                      <c:pt idx="9">
                        <c:v>OCTOBRE</c:v>
                      </c:pt>
                      <c:pt idx="10">
                        <c:v>NOVEMBRE</c:v>
                      </c:pt>
                      <c:pt idx="11">
                        <c:v>DECEMBRE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'evol des tonnages 2021_2023'!#REF!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9E6-4B7A-8D16-153AB1594B2C}"/>
                  </c:ext>
                </c:extLst>
              </c15:ser>
            </c15:filteredLineSeries>
          </c:ext>
        </c:extLst>
      </c:lineChart>
      <c:catAx>
        <c:axId val="106665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1042801808"/>
        <c:crosses val="autoZero"/>
        <c:auto val="1"/>
        <c:lblAlgn val="ctr"/>
        <c:lblOffset val="100"/>
        <c:noMultiLvlLbl val="0"/>
      </c:catAx>
      <c:valAx>
        <c:axId val="1042801808"/>
        <c:scaling>
          <c:orientation val="minMax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10666556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43660257876134"/>
          <c:y val="0.93980266257737777"/>
          <c:w val="0.39495213538414137"/>
          <c:h val="4.69769759792684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Graphiques!$D$30</c:f>
              <c:strCache>
                <c:ptCount val="1"/>
                <c:pt idx="0">
                  <c:v>Nbre boîtes vendues / hab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Graphiques!$C$31:$C$32</c:f>
              <c:strCache>
                <c:ptCount val="2"/>
                <c:pt idx="0">
                  <c:v>BOURGOGNE FRANCHE COMTE</c:v>
                </c:pt>
                <c:pt idx="1">
                  <c:v>TOTAL France</c:v>
                </c:pt>
              </c:strCache>
            </c:strRef>
          </c:cat>
          <c:val>
            <c:numRef>
              <c:f>Graphiques!$D$31:$D$32</c:f>
              <c:numCache>
                <c:formatCode>#,##0.00</c:formatCode>
                <c:ptCount val="2"/>
                <c:pt idx="0">
                  <c:v>44.164731641565801</c:v>
                </c:pt>
                <c:pt idx="1">
                  <c:v>43.597317413776253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EE-4DBA-A052-50E39C931811}"/>
            </c:ext>
          </c:extLst>
        </c:ser>
        <c:ser>
          <c:idx val="1"/>
          <c:order val="1"/>
          <c:tx>
            <c:strRef>
              <c:f>Graphiques!$E$30</c:f>
              <c:strCache>
                <c:ptCount val="1"/>
                <c:pt idx="0">
                  <c:v>Nbre boîtes collectées / hab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Graphiques!$C$31:$C$32</c:f>
              <c:strCache>
                <c:ptCount val="2"/>
                <c:pt idx="0">
                  <c:v>BOURGOGNE FRANCHE COMTE</c:v>
                </c:pt>
                <c:pt idx="1">
                  <c:v>TOTAL France</c:v>
                </c:pt>
              </c:strCache>
            </c:strRef>
          </c:cat>
          <c:val>
            <c:numRef>
              <c:f>Graphiques!$E$31:$E$32</c:f>
              <c:numCache>
                <c:formatCode>#,##0.00</c:formatCode>
                <c:ptCount val="2"/>
                <c:pt idx="0">
                  <c:v>2.7198706014963774</c:v>
                </c:pt>
                <c:pt idx="1">
                  <c:v>2.3129249874315687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EE-4DBA-A052-50E39C9318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341680400"/>
        <c:axId val="341688080"/>
      </c:barChart>
      <c:catAx>
        <c:axId val="341680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1688080"/>
        <c:crosses val="autoZero"/>
        <c:auto val="1"/>
        <c:lblAlgn val="ctr"/>
        <c:lblOffset val="100"/>
        <c:noMultiLvlLbl val="0"/>
      </c:catAx>
      <c:valAx>
        <c:axId val="341688080"/>
        <c:scaling>
          <c:orientation val="minMax"/>
        </c:scaling>
        <c:delete val="0"/>
        <c:axPos val="b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168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0.89294</cdr:x>
      <cdr:y>0.40868</cdr:y>
    </cdr:from>
    <cdr:to>
      <cdr:x>0.93681</cdr:x>
      <cdr:y>0.46293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6F234FD0-A914-467E-C738-F675E89DEB3D}"/>
            </a:ext>
          </a:extLst>
        </cdr:cNvPr>
        <cdr:cNvSpPr txBox="1"/>
      </cdr:nvSpPr>
      <cdr:spPr>
        <a:xfrm xmlns:a="http://schemas.openxmlformats.org/drawingml/2006/main">
          <a:off x="9691689" y="2152651"/>
          <a:ext cx="476250" cy="285750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2023</a:t>
          </a:r>
        </a:p>
      </cdr:txBody>
    </cdr:sp>
  </cdr:relSizeAnchor>
  <cdr:relSizeAnchor xmlns:cdr="http://schemas.openxmlformats.org/drawingml/2006/chartDrawing">
    <cdr:from>
      <cdr:x>0.5419</cdr:x>
      <cdr:y>0.25316</cdr:y>
    </cdr:from>
    <cdr:to>
      <cdr:x>0.58578</cdr:x>
      <cdr:y>0.29837</cdr:y>
    </cdr:to>
    <cdr:sp macro="" textlink="">
      <cdr:nvSpPr>
        <cdr:cNvPr id="3" name="ZoneTexte 2">
          <a:extLst xmlns:a="http://schemas.openxmlformats.org/drawingml/2006/main">
            <a:ext uri="{FF2B5EF4-FFF2-40B4-BE49-F238E27FC236}">
              <a16:creationId xmlns:a16="http://schemas.microsoft.com/office/drawing/2014/main" id="{CDB14A02-8529-32D6-6412-6A17CC4F1405}"/>
            </a:ext>
          </a:extLst>
        </cdr:cNvPr>
        <cdr:cNvSpPr txBox="1"/>
      </cdr:nvSpPr>
      <cdr:spPr>
        <a:xfrm xmlns:a="http://schemas.openxmlformats.org/drawingml/2006/main">
          <a:off x="5881688" y="1333501"/>
          <a:ext cx="476250" cy="2381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2021</a:t>
          </a:r>
        </a:p>
      </cdr:txBody>
    </cdr:sp>
  </cdr:relSizeAnchor>
  <cdr:relSizeAnchor xmlns:cdr="http://schemas.openxmlformats.org/drawingml/2006/chartDrawing">
    <cdr:from>
      <cdr:x>0.33567</cdr:x>
      <cdr:y>0.28933</cdr:y>
    </cdr:from>
    <cdr:to>
      <cdr:x>0.37955</cdr:x>
      <cdr:y>0.33273</cdr:y>
    </cdr:to>
    <cdr:sp macro="" textlink="">
      <cdr:nvSpPr>
        <cdr:cNvPr id="4" name="ZoneTexte 3">
          <a:extLst xmlns:a="http://schemas.openxmlformats.org/drawingml/2006/main">
            <a:ext uri="{FF2B5EF4-FFF2-40B4-BE49-F238E27FC236}">
              <a16:creationId xmlns:a16="http://schemas.microsoft.com/office/drawing/2014/main" id="{23C87606-548E-1549-B26D-F75CD36E5744}"/>
            </a:ext>
          </a:extLst>
        </cdr:cNvPr>
        <cdr:cNvSpPr txBox="1"/>
      </cdr:nvSpPr>
      <cdr:spPr>
        <a:xfrm xmlns:a="http://schemas.openxmlformats.org/drawingml/2006/main">
          <a:off x="3643313" y="1524001"/>
          <a:ext cx="476250" cy="228600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>
              <a:solidFill>
                <a:schemeClr val="bg1"/>
              </a:solidFill>
            </a:rPr>
            <a:t>2022</a:t>
          </a:r>
        </a:p>
      </cdr:txBody>
    </cdr:sp>
  </cdr:relSizeAnchor>
  <cdr:relSizeAnchor xmlns:cdr="http://schemas.openxmlformats.org/drawingml/2006/chartDrawing">
    <cdr:from>
      <cdr:x>0.85496</cdr:x>
      <cdr:y>0.45819</cdr:y>
    </cdr:from>
    <cdr:to>
      <cdr:x>0.98315</cdr:x>
      <cdr:y>0.50678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8A89D5F1-C51D-3B10-75E7-747D9FAB22DD}"/>
            </a:ext>
          </a:extLst>
        </cdr:cNvPr>
        <cdr:cNvSpPr/>
      </cdr:nvSpPr>
      <cdr:spPr>
        <a:xfrm xmlns:a="http://schemas.openxmlformats.org/drawingml/2006/main">
          <a:off x="9279541" y="2673095"/>
          <a:ext cx="1391317" cy="2834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dirty="0">
              <a:solidFill>
                <a:srgbClr val="92D050"/>
              </a:solidFill>
            </a:rPr>
            <a:t>Données  provisoires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jpeg"/><Relationship Id="rId4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20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7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4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7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4" Type="http://schemas.microsoft.com/office/2007/relationships/hdphoto" Target="../media/hdphoto4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4" Type="http://schemas.microsoft.com/office/2007/relationships/hdphoto" Target="../media/hdphoto4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4" Type="http://schemas.microsoft.com/office/2007/relationships/hdphoto" Target="../media/hdphoto4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4" Type="http://schemas.microsoft.com/office/2007/relationships/hdphoto" Target="../media/hdphoto4.wdp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4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4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5638D-B986-E733-ADE3-CDEDB23CF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D8CB81-754B-11A6-3C14-A5A16806B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500B4-7267-CFEA-04B9-72C0FF4D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498D32-64DC-0904-AB4E-ED8D9538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92E6D1-ECF1-C305-E229-F14E4AD1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28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83581-2173-5A9B-295E-E3196404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CCD7DA-23F5-356D-6F30-B52A22979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C3C507-458E-D589-3BF1-E296371F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7F6F1-1148-4494-E88B-F6164624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44256-06A5-0121-D6B0-112121F1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8199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8EA154A-01EC-43D6-B688-218CF6FE03D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910A9C-1718-4C0D-A3C0-2C2B36C3B7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54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780995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490285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109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061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041" y="6424371"/>
            <a:ext cx="393705" cy="393705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082957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A60A9F5-D14A-506F-22F9-9A85A9000A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628" y="6430614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9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5EA4E9-A859-31C0-EAF0-D9A2E755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E5B0BC-D613-3DDA-5B3D-144C55138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DDE8BF-5905-AC89-1230-540FE9B0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E9EEDE-3F17-06A8-B2FA-966B9941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D4E0CD-B4BB-C0C3-537C-2A25D359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72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95E9498-A753-D158-070D-204A58760D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36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206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48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E5E6E6E-F4EC-6F50-680C-336D873B0C2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D410B0B4-12D6-D718-4EE1-DF01DE03C0E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FC60FC04-2A18-CAA7-63D6-B65D1CA98E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AEA7E834-5E68-9ECA-5B5C-595FDF8F05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1549A4-C2E6-566C-7FDF-4BBAE10EBE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3" name="ZoneTexte 9">
            <a:extLst>
              <a:ext uri="{FF2B5EF4-FFF2-40B4-BE49-F238E27FC236}">
                <a16:creationId xmlns:a16="http://schemas.microsoft.com/office/drawing/2014/main" id="{13D03A34-8549-9064-E6CA-A2844EE6C6B1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816C993-9914-D01A-E3CB-1D677448F9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2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3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51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7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867394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E4723615-2314-23BE-E7BC-82184E6875A1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CF80FA54-3324-B854-3CB1-C8ABD5F2826F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711B4086-16CF-6CC3-A4A2-5EF0D512AED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8DD72CFD-23B7-E2ED-DB45-8C71AD72BE7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AA4EDB-DBBE-0CDC-F882-A8316EFDF4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802A9091-E915-36B0-D534-1A0446D69174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3B394EA-BABB-0C66-2A6F-6E98CC6A58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7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0023666E-C48C-1762-C37A-8F773F8C44D0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1D6EC651-768F-B00C-0948-6FE619448D39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17B99D87-B576-E92B-47F7-08583BAC4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AEC2770-6D17-86A9-D513-49A92B27533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A46F8A-1F63-5847-4F46-893FBB5E29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D9EB117A-C4FE-9723-F892-F6CE62ED635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3259E70-1DC3-031D-26B6-910A4B0874A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33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rgbClr val="F2F2F2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045" y="4615115"/>
            <a:ext cx="262773" cy="262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4104967" y="1269635"/>
            <a:ext cx="3986928" cy="398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967" y="2708357"/>
            <a:ext cx="3986928" cy="110948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Titre d’une partie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993735" y="1158403"/>
            <a:ext cx="4209393" cy="420939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60114-00B5-5D47-98A2-91F9EF699599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274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5C2F6B90-792C-EA43-B43E-6D75725776EC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8DC8F488-3572-3A41-98BE-58FBAF119E5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D2349288-045E-6A93-EF02-B8FFCDFB094D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D032A3C6-A05A-5828-5DA2-7FEFB94E38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197D21FA-A408-8029-FD06-951DF17B67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C8A0CB-DFB9-280A-5AB0-0CE4684EEF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23" name="ZoneTexte 9">
            <a:extLst>
              <a:ext uri="{FF2B5EF4-FFF2-40B4-BE49-F238E27FC236}">
                <a16:creationId xmlns:a16="http://schemas.microsoft.com/office/drawing/2014/main" id="{5D8172CE-1B81-2A5D-6716-E40830D190B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24" name="Image 2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050778E5-920D-E933-B44E-D273A7438F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41441" y="-41966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283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11568-997D-6491-93DA-6763320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33FC21-1491-1162-579B-DF3C0CB6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E4BE9A-5CAF-069D-71A3-E74A5457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E92A27-BE87-85AD-B4E6-3324F3F8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CC88E4-135D-C060-C83D-99883A89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37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4F7797D-162E-486C-A869-4741BE0CB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EFDAA16E-6F0D-FBE5-9A5C-F73579A2E4AA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ABF126EF-6637-9EB9-68DA-A2E2F0ADFE5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6BF7479D-16B3-3E3C-59DA-8D80263648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3007D20-8BC9-5571-5A92-B03ABA5016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84B774-63D6-AA08-3A76-2A6E365A65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38F22A41-82D8-3C93-0A97-6EC0C3A7AE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1A69B69-3334-C21B-42D6-613E563AE7E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4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400" smtClean="0">
                <a:solidFill>
                  <a:srgbClr val="040000"/>
                </a:solidFill>
                <a:latin typeface="+mn-lt"/>
              </a:rPr>
              <a:t>‹N°›</a:t>
            </a:fld>
            <a:endParaRPr lang="fr-FR" sz="1400" dirty="0">
              <a:solidFill>
                <a:srgbClr val="040000"/>
              </a:solidFill>
              <a:latin typeface="+mn-lt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17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3" name="Connecteur droit 10">
            <a:extLst>
              <a:ext uri="{FF2B5EF4-FFF2-40B4-BE49-F238E27FC236}">
                <a16:creationId xmlns:a16="http://schemas.microsoft.com/office/drawing/2014/main" id="{DF0E8A25-5302-0FF4-3F18-627D0642555C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2247E0FF-0011-EFA9-D7C2-271A7940032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5290803C-D0F2-1759-36F5-8788302C48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5888DC3-2137-914F-2997-2CC80C87658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E77991-9DB3-78A9-CE69-6986E10B63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99D07623-5175-3D08-7C41-BB819842C3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1655C1D-BC71-49DB-25F8-1729883AFBF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1C5D152F-48FB-DD34-4079-D9DE3BBDD41B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7B97CE13-5F3C-60FF-3117-4829641CB7A7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26" descr="twitter_white.png">
            <a:extLst>
              <a:ext uri="{FF2B5EF4-FFF2-40B4-BE49-F238E27FC236}">
                <a16:creationId xmlns:a16="http://schemas.microsoft.com/office/drawing/2014/main" id="{F5BD63AC-C146-6AA0-61F6-446C37B44D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9" name="Image 27" descr="facebook_white.png">
            <a:extLst>
              <a:ext uri="{FF2B5EF4-FFF2-40B4-BE49-F238E27FC236}">
                <a16:creationId xmlns:a16="http://schemas.microsoft.com/office/drawing/2014/main" id="{7B5DCCA3-EE45-F064-3933-492600926D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585975-C345-D588-80FB-7244FFB9019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2" name="ZoneTexte 9">
            <a:extLst>
              <a:ext uri="{FF2B5EF4-FFF2-40B4-BE49-F238E27FC236}">
                <a16:creationId xmlns:a16="http://schemas.microsoft.com/office/drawing/2014/main" id="{00CE91FF-8701-2719-580C-132F684C6F29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3" name="Image 1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B27CE94-15B3-DEFC-58E3-52AC50FB0D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49BBA4B5-563F-F4E0-FD2A-3FE88349FF3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7A9534A-224B-2F6F-939A-F977B0DFE13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6CEE491-471A-358E-DA55-6AE16DD652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A53F67AB-8E47-A697-9ABF-C009D22F04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DF0FD2-7E1F-EFD4-6B92-91EAE9118C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85DDB9AF-300C-F71F-EB9A-876EA0D5ABA8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0E755E5-D2D5-FF28-2932-7F834CABC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95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23BD475D-1A6E-97E0-20BC-46EAE7B0B66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338956A0-B234-4B98-555F-2862A1975A3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CE577284-86C9-375F-6FFE-298956690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39356A2A-3A2F-BA9E-23E1-FA80B1BE8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F31B9E-0007-2B0B-6815-8BCC73E89E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11E790B5-A689-0B8D-EB07-881A3716486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B54C805-89D9-F579-693E-2277BE4CD9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3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206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253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FD4B6AD7-765F-2A42-02F7-DAC33F8DAAF6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1404453B-0DDC-2E5B-606B-F3B595CF89E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26" descr="twitter_white.png">
            <a:extLst>
              <a:ext uri="{FF2B5EF4-FFF2-40B4-BE49-F238E27FC236}">
                <a16:creationId xmlns:a16="http://schemas.microsoft.com/office/drawing/2014/main" id="{486C9465-5CDA-E6C2-D28B-55FFB6D55F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7EC4C36C-5738-CF47-9057-EC4B3D735A0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55E50D-A129-868E-6D30-760805BC607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EBA07851-2B4C-00B7-0F52-D005E323A82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0C6E9E3-0CD8-56FB-6E31-0C0E6D49530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3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649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CE18E458-6235-84A2-9A60-AB9BE9D6DB1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F4CBE171-57A6-9259-3299-3EF11D9AFE9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323FE9E8-9347-395D-DE42-592F46CF5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47282FF-97C5-434B-A18F-54E12E6564F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D48159-053F-4743-D0D8-5CAE3553E7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F48815B1-0918-0735-4D64-48B45B2004C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3F91B6C-2FE5-7635-F31B-96703EEC69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50FA-F423-D03C-F374-AE097B88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E8D165-EED4-7B4A-CD3D-9672CA18E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0A7EA-F391-61DE-5D1F-ED2E116B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1C2D5-2FA2-A618-5B21-48C946A2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0AF07B-4768-DF9B-65E6-A01946E7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768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036229C2-018C-5B6A-269A-C4414B45E17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B066CBF3-6D73-1EFE-951D-A4D282F0A50B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8FF8C115-B68A-4DBE-C8D3-F798C57C5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B7D912A6-A1A2-5730-0276-F93FD59EF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6EE3A8-8A01-B64F-61D6-793C6854E4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C479EAA-1898-6422-CA1C-D05C15522204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71E5A51-962A-C282-9209-CCE05C23ED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7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BB769430-83A4-1D3B-9083-B4A3D0343568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4852FE0-5494-B879-902C-8D18C373707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8ACF5E7-0D62-E56E-547B-655882E3B43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0879A48C-1932-2B86-F3E7-3C355E3460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0010BF-7C57-EC7E-F220-C8B0EB8BB4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7798A82-FD7F-4A89-C952-6E2BB2469D8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560F483-01B5-06BB-9039-DD67B8A325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7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49" name="ZoneTexte 9">
            <a:extLst>
              <a:ext uri="{FF2B5EF4-FFF2-40B4-BE49-F238E27FC236}">
                <a16:creationId xmlns:a16="http://schemas.microsoft.com/office/drawing/2014/main" id="{6E4BAC92-B9CB-1942-8072-217999DE353E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F21FD50-FCE8-7048-A9A0-0C772A843F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2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00" y="5488861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7104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2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E19CA-A74C-4A6E-97D4-419394575F4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3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193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5A5CB6CE-7AF6-441E-A7F3-966849118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Titre 6">
            <a:extLst>
              <a:ext uri="{FF2B5EF4-FFF2-40B4-BE49-F238E27FC236}">
                <a16:creationId xmlns:a16="http://schemas.microsoft.com/office/drawing/2014/main" id="{D637B99C-7F95-4B71-9945-D88F3A6A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FCDFB78-DE78-4BFC-B931-07E4070EBF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25" name="ZoneTexte 9">
            <a:extLst>
              <a:ext uri="{FF2B5EF4-FFF2-40B4-BE49-F238E27FC236}">
                <a16:creationId xmlns:a16="http://schemas.microsoft.com/office/drawing/2014/main" id="{C04BA536-5340-4F40-ABC4-69BDE6701EA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10741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200" smtClean="0">
                <a:solidFill>
                  <a:srgbClr val="04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‹N°›</a:t>
            </a:fld>
            <a:endParaRPr lang="fr-FR" sz="1200" dirty="0">
              <a:solidFill>
                <a:srgbClr val="04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Eras Demi ITC" panose="020B0805030504020804" pitchFamily="34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6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99935D-F3F4-417D-920A-1B17217ED1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8" name="ZoneTexte 9">
            <a:extLst>
              <a:ext uri="{FF2B5EF4-FFF2-40B4-BE49-F238E27FC236}">
                <a16:creationId xmlns:a16="http://schemas.microsoft.com/office/drawing/2014/main" id="{B93A35B5-9E6E-4C56-8466-A7935D98039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537649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202212-C93E-999D-A257-955FC9B0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29638A-1019-7449-34D9-959C6389B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F07F73-4AB4-9067-2577-20220A488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F50886-DFC6-1D20-252F-F7FB3D3A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588FEB-9749-3514-1F8A-483A9478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801B33-B251-C231-8B6F-5F8791E3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186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733371"/>
          </a:xfrm>
          <a:prstGeom prst="rect">
            <a:avLst/>
          </a:prstGeom>
        </p:spPr>
        <p:txBody>
          <a:bodyPr anchor="ctr"/>
          <a:lstStyle>
            <a:lvl1pPr>
              <a:defRPr sz="20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B263D3-1B99-4DC5-8EE6-6C6529E38D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9" name="ZoneTexte 9">
            <a:extLst>
              <a:ext uri="{FF2B5EF4-FFF2-40B4-BE49-F238E27FC236}">
                <a16:creationId xmlns:a16="http://schemas.microsoft.com/office/drawing/2014/main" id="{21363FD7-C40D-46A2-8B18-D289E5CCA1D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320530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20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9ABE74-EE96-4F88-BD89-2DB1F5B12B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BE2EB-E7AA-46B8-AB31-D567615FDB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6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31B414C5-AC86-442C-9469-91B64AD4F56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96F4F4-450F-4BAA-97D4-5F445639F7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4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90B7C65-C121-4038-BEEE-A60F6DB2FEBE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2E0E16-396C-41B3-ABDE-F5D3DA683F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8EA154A-01EC-43D6-B688-218CF6FE03D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910A9C-1718-4C0D-A3C0-2C2B36C3B7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8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7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780995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490285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109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061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041" y="6424371"/>
            <a:ext cx="393705" cy="393705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082957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A60A9F5-D14A-506F-22F9-9A85A9000A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628" y="6430614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4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DACF1-CD52-0268-B24C-8607B208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BF180C-F180-DBB9-91F8-1EA2EBF64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131E7F-BE27-3EB9-4A21-139973AED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94E5C2-1F56-F56E-ABB4-58EA51EB6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C8A210C-02D0-3161-A4B3-76FAB7C72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4C76E1-F616-1BAD-6B2F-5B683FEE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E8328E-F7FC-20DE-830C-4A235CF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F61E75-C1C2-01D4-98FB-184BBC77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484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CFE5B-DAA4-3AAD-A674-6D1269227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393ED9-5407-2E33-5F24-870E29250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F61CE-2E75-0B61-8E6E-5172B301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7E841D-FF8A-1C9B-A88C-D703C0A55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8EA9AB-378F-FC26-0F55-C3BC30CD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308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5E82AB-3EFA-070D-B4CB-DE1F5FA6F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AD70CA-4874-9484-F254-8100886B9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DD2A78-35ED-601B-9909-82178821B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580D73-CFA1-1186-2E72-36F4A0CA9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601D08-289C-01EE-1DCD-9727A94B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002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8890D-6A0E-764C-F3D3-EF290DF8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9EEC4B-62E4-ABE2-9EE9-DD87DA618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706490-68D3-B7FE-8561-510D8D1CB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B3BC03-9FD5-E06A-9F52-C9D5AC81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6EC01C-EFA9-4BEE-44F0-45425B04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671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0267D3-77D0-EAD6-6CE5-D3A14A4A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180E2D-C418-49F5-1EBE-5D58A8357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67094E-0490-6384-1C37-01632FB1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C5D3B8-48D3-26AE-D958-DC55EDE2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73C558-B7E3-5B3E-8182-8FF344B0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40CE45-0599-346D-F4FD-06F76390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417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4614A-A2A6-7919-97F5-49565C26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B9EF00-B233-3EF6-B013-274FA0782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3A8963-1676-61BE-EBE0-3E3EE84CB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F42E867-B537-AA33-2B91-D73C15A19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AEE011E-E6EE-BA02-F420-FFB2F3CAD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46B372-E3CD-9AD4-698D-B01459CA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8B9EC-8A90-8E51-D01E-421709F1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FFF43E-AD19-93F1-D5D5-463A3421A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365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47E63-79F0-E75F-5B7E-71C1DDFD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BDEA709-6A19-C2F4-EE7C-3E2189F2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8A0064-9347-09D9-5BF4-67A0FAF7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9AF2B2-972E-85AC-B58B-E558325A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07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2BD2A0-7718-51F7-01F5-2BDBA752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8A969D-5DC5-8CCF-52F9-D32487E63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A76780-BCA4-99A4-611B-384984D7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2155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0F0C50-507C-A2E6-1EA8-458CF3AA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ECB914-ED49-5985-7EB3-AC994B838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DB2072-0281-BC56-E065-D115D84F1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CBD879-A0ED-37E4-E726-B1C384D5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5B5A02-C97A-E629-5E23-E7E3165D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5E3E3D-883F-3E68-0B5B-1F803D80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769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B9BB8-252F-3677-8356-585EB498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C73B39-B5F2-F912-4DE7-F85535C67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45B3FE-CF98-1F37-A4FD-93E2C1404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000EC6-3A3A-117F-8CF4-EC33BBF3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7082CB-B472-DC57-1552-2230F097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B40F73-FACE-A471-05FC-3A5423B3A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80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23195-04AF-C0B4-900D-8216362A6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F2330A-EF46-A220-4F8A-B16FAD3B7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CCF2BB-8E2D-DF19-6DE1-D2C1390A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89C8CF-71E7-CF6D-A83B-D73698F75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C1637-72B7-9E54-DD26-1365D50B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73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BD0AF-E631-B6A2-FA62-136D7D4B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FC00FB8-97DD-FC7D-26D4-7AAE08A8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6E503E-E805-F5E2-15C1-6F484AFD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171C84-DDC1-2812-A1D4-499638E5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526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A445F20-5FB7-90E8-5CB4-A2F80ED1E1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95CA6B-6BC8-9190-A159-077DB9446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7D6722-4450-16EC-9921-9D61E696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B57FF3-4C80-DB1B-8A04-712323009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7D7895-37AE-43DD-E268-7C3EBFA0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782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206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Police, vert, logo&#10;&#10;Description générée automatiquement">
            <a:extLst>
              <a:ext uri="{FF2B5EF4-FFF2-40B4-BE49-F238E27FC236}">
                <a16:creationId xmlns:a16="http://schemas.microsoft.com/office/drawing/2014/main" id="{2D3C9DF7-91A4-3B3D-F522-F775A1E6A6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224" y="1898373"/>
            <a:ext cx="24955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20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1BB20D-8322-0C85-3B56-EF92C15F098E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Connecteur droit 10">
            <a:extLst>
              <a:ext uri="{FF2B5EF4-FFF2-40B4-BE49-F238E27FC236}">
                <a16:creationId xmlns:a16="http://schemas.microsoft.com/office/drawing/2014/main" id="{0BA8BB0C-B957-71EF-47CE-5DEB2431E4A1}"/>
              </a:ext>
            </a:extLst>
          </p:cNvPr>
          <p:cNvCxnSpPr/>
          <p:nvPr userDrawn="1"/>
        </p:nvCxnSpPr>
        <p:spPr>
          <a:xfrm rot="5400000">
            <a:off x="7940861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1">
            <a:extLst>
              <a:ext uri="{FF2B5EF4-FFF2-40B4-BE49-F238E27FC236}">
                <a16:creationId xmlns:a16="http://schemas.microsoft.com/office/drawing/2014/main" id="{6C2CEB46-FAC0-3317-B1EF-56D8E2397F86}"/>
              </a:ext>
            </a:extLst>
          </p:cNvPr>
          <p:cNvCxnSpPr/>
          <p:nvPr userDrawn="1"/>
        </p:nvCxnSpPr>
        <p:spPr>
          <a:xfrm rot="5400000">
            <a:off x="962118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26" descr="twitter_white.png">
            <a:extLst>
              <a:ext uri="{FF2B5EF4-FFF2-40B4-BE49-F238E27FC236}">
                <a16:creationId xmlns:a16="http://schemas.microsoft.com/office/drawing/2014/main" id="{080A528E-EE24-CBEE-E991-5839657AC35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013" y="6387525"/>
            <a:ext cx="397972" cy="478235"/>
          </a:xfrm>
          <a:prstGeom prst="rect">
            <a:avLst/>
          </a:prstGeom>
        </p:spPr>
      </p:pic>
      <p:pic>
        <p:nvPicPr>
          <p:cNvPr id="13" name="Image 27" descr="facebook_white.png">
            <a:extLst>
              <a:ext uri="{FF2B5EF4-FFF2-40B4-BE49-F238E27FC236}">
                <a16:creationId xmlns:a16="http://schemas.microsoft.com/office/drawing/2014/main" id="{3395252E-DAB3-C558-2582-914DA498AC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3965" y="6363613"/>
            <a:ext cx="437769" cy="526059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44ADB8C-E9D2-27EC-5E31-41DD8D8A85A7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22B549E-9F2F-FA3E-7F3C-59BA1804D90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945" y="6424371"/>
            <a:ext cx="393705" cy="393705"/>
          </a:xfrm>
          <a:prstGeom prst="rect">
            <a:avLst/>
          </a:prstGeom>
        </p:spPr>
      </p:pic>
      <p:sp>
        <p:nvSpPr>
          <p:cNvPr id="16" name="ZoneTexte 9">
            <a:extLst>
              <a:ext uri="{FF2B5EF4-FFF2-40B4-BE49-F238E27FC236}">
                <a16:creationId xmlns:a16="http://schemas.microsoft.com/office/drawing/2014/main" id="{22358E3D-ECDB-E8B3-6842-FBDE5E3F6D0F}"/>
              </a:ext>
            </a:extLst>
          </p:cNvPr>
          <p:cNvSpPr txBox="1"/>
          <p:nvPr userDrawn="1"/>
        </p:nvSpPr>
        <p:spPr>
          <a:xfrm>
            <a:off x="8213861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8" name="Image 1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E2F003B-64E1-91C6-60B4-35D6BD55A2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F8F56E25-0F0F-0530-EBD8-104ED6969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232" y="1280160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24317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5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95E9498-A753-D158-070D-204A58760D0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206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1745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E5E6E6E-F4EC-6F50-680C-336D873B0C2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D410B0B4-12D6-D718-4EE1-DF01DE03C0E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FC60FC04-2A18-CAA7-63D6-B65D1CA98E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AEA7E834-5E68-9ECA-5B5C-595FDF8F05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1549A4-C2E6-566C-7FDF-4BBAE10EBE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3" name="ZoneTexte 9">
            <a:extLst>
              <a:ext uri="{FF2B5EF4-FFF2-40B4-BE49-F238E27FC236}">
                <a16:creationId xmlns:a16="http://schemas.microsoft.com/office/drawing/2014/main" id="{13D03A34-8549-9064-E6CA-A2844EE6C6B1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816C993-9914-D01A-E3CB-1D677448F9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96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3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51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7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933461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E4723615-2314-23BE-E7BC-82184E6875A1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CF80FA54-3324-B854-3CB1-C8ABD5F2826F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711B4086-16CF-6CC3-A4A2-5EF0D512AED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8DD72CFD-23B7-E2ED-DB45-8C71AD72BE7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AA4EDB-DBBE-0CDC-F882-A8316EFDF4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802A9091-E915-36B0-D534-1A0446D69174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3B394EA-BABB-0C66-2A6F-6E98CC6A58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43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0023666E-C48C-1762-C37A-8F773F8C44D0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1D6EC651-768F-B00C-0948-6FE619448D39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17B99D87-B576-E92B-47F7-08583BAC4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AEC2770-6D17-86A9-D513-49A92B27533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A46F8A-1F63-5847-4F46-893FBB5E29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D9EB117A-C4FE-9723-F892-F6CE62ED635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3259E70-1DC3-031D-26B6-910A4B0874A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42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CB03D1-944D-B7FB-D772-9E3F27B1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BECCC1-150E-2E75-47F5-E7008A2C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B64A78-F862-2758-0E76-0989974B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8300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rgbClr val="F2F2F2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045" y="4615115"/>
            <a:ext cx="262773" cy="262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4104967" y="1269635"/>
            <a:ext cx="3986928" cy="398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967" y="2708357"/>
            <a:ext cx="3986928" cy="110948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Titre d’une partie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993735" y="1158403"/>
            <a:ext cx="4209393" cy="420939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60114-00B5-5D47-98A2-91F9EF699599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274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5C2F6B90-792C-EA43-B43E-6D75725776EC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8DC8F488-3572-3A41-98BE-58FBAF119E5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D2349288-045E-6A93-EF02-B8FFCDFB094D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D032A3C6-A05A-5828-5DA2-7FEFB94E38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197D21FA-A408-8029-FD06-951DF17B67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C8A0CB-DFB9-280A-5AB0-0CE4684EEF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23" name="ZoneTexte 9">
            <a:extLst>
              <a:ext uri="{FF2B5EF4-FFF2-40B4-BE49-F238E27FC236}">
                <a16:creationId xmlns:a16="http://schemas.microsoft.com/office/drawing/2014/main" id="{5D8172CE-1B81-2A5D-6716-E40830D190B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24" name="Image 2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050778E5-920D-E933-B44E-D273A7438F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22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41441" y="-41966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17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4F7797D-162E-486C-A869-4741BE0CB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EFDAA16E-6F0D-FBE5-9A5C-F73579A2E4AA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ABF126EF-6637-9EB9-68DA-A2E2F0ADFE5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6BF7479D-16B3-3E3C-59DA-8D80263648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3007D20-8BC9-5571-5A92-B03ABA5016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84B774-63D6-AA08-3A76-2A6E365A65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38F22A41-82D8-3C93-0A97-6EC0C3A7AE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1A69B69-3334-C21B-42D6-613E563AE7E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00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400" smtClean="0">
                <a:solidFill>
                  <a:srgbClr val="040000"/>
                </a:solidFill>
                <a:latin typeface="+mn-lt"/>
              </a:rPr>
              <a:t>‹N°›</a:t>
            </a:fld>
            <a:endParaRPr lang="fr-FR" sz="1400" dirty="0">
              <a:solidFill>
                <a:srgbClr val="040000"/>
              </a:solidFill>
              <a:latin typeface="+mn-lt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3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3" name="Connecteur droit 10">
            <a:extLst>
              <a:ext uri="{FF2B5EF4-FFF2-40B4-BE49-F238E27FC236}">
                <a16:creationId xmlns:a16="http://schemas.microsoft.com/office/drawing/2014/main" id="{DF0E8A25-5302-0FF4-3F18-627D0642555C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2247E0FF-0011-EFA9-D7C2-271A7940032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5290803C-D0F2-1759-36F5-8788302C48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5888DC3-2137-914F-2997-2CC80C87658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E77991-9DB3-78A9-CE69-6986E10B63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99D07623-5175-3D08-7C41-BB819842C3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1655C1D-BC71-49DB-25F8-1729883AFBF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9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1C5D152F-48FB-DD34-4079-D9DE3BBDD41B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7B97CE13-5F3C-60FF-3117-4829641CB7A7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26" descr="twitter_white.png">
            <a:extLst>
              <a:ext uri="{FF2B5EF4-FFF2-40B4-BE49-F238E27FC236}">
                <a16:creationId xmlns:a16="http://schemas.microsoft.com/office/drawing/2014/main" id="{F5BD63AC-C146-6AA0-61F6-446C37B44D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9" name="Image 27" descr="facebook_white.png">
            <a:extLst>
              <a:ext uri="{FF2B5EF4-FFF2-40B4-BE49-F238E27FC236}">
                <a16:creationId xmlns:a16="http://schemas.microsoft.com/office/drawing/2014/main" id="{7B5DCCA3-EE45-F064-3933-492600926D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585975-C345-D588-80FB-7244FFB9019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2" name="ZoneTexte 9">
            <a:extLst>
              <a:ext uri="{FF2B5EF4-FFF2-40B4-BE49-F238E27FC236}">
                <a16:creationId xmlns:a16="http://schemas.microsoft.com/office/drawing/2014/main" id="{00CE91FF-8701-2719-580C-132F684C6F29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3" name="Image 1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B27CE94-15B3-DEFC-58E3-52AC50FB0D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56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49BBA4B5-563F-F4E0-FD2A-3FE88349FF3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7A9534A-224B-2F6F-939A-F977B0DFE13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6CEE491-471A-358E-DA55-6AE16DD652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A53F67AB-8E47-A697-9ABF-C009D22F04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DF0FD2-7E1F-EFD4-6B92-91EAE9118C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85DDB9AF-300C-F71F-EB9A-876EA0D5ABA8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0E755E5-D2D5-FF28-2932-7F834CABC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59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23BD475D-1A6E-97E0-20BC-46EAE7B0B66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338956A0-B234-4B98-555F-2862A1975A3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CE577284-86C9-375F-6FFE-298956690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39356A2A-3A2F-BA9E-23E1-FA80B1BE8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F31B9E-0007-2B0B-6815-8BCC73E89E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11E790B5-A689-0B8D-EB07-881A3716486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B54C805-89D9-F579-693E-2277BE4CD9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34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206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728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FD4B6AD7-765F-2A42-02F7-DAC33F8DAAF6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1404453B-0DDC-2E5B-606B-F3B595CF89E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26" descr="twitter_white.png">
            <a:extLst>
              <a:ext uri="{FF2B5EF4-FFF2-40B4-BE49-F238E27FC236}">
                <a16:creationId xmlns:a16="http://schemas.microsoft.com/office/drawing/2014/main" id="{486C9465-5CDA-E6C2-D28B-55FFB6D55F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7EC4C36C-5738-CF47-9057-EC4B3D735A0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55E50D-A129-868E-6D30-760805BC607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EBA07851-2B4C-00B7-0F52-D005E323A82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0C6E9E3-0CD8-56FB-6E31-0C0E6D49530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8B2CA0-AE5C-D638-828D-B10704D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48F2CE-35F1-24AB-79DF-D701FFF4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0290BA-DFB6-5923-CC91-3AD1AB988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8367B3-111A-08A8-E0D5-4D64DEB9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858DD1-4394-1DE3-51F1-B408150A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31E277-35F9-A2B4-DC73-EC6EA520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937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64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CE18E458-6235-84A2-9A60-AB9BE9D6DB1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F4CBE171-57A6-9259-3299-3EF11D9AFE9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323FE9E8-9347-395D-DE42-592F46CF5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47282FF-97C5-434B-A18F-54E12E6564F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D48159-053F-4743-D0D8-5CAE3553E7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F48815B1-0918-0735-4D64-48B45B2004C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3F91B6C-2FE5-7635-F31B-96703EEC69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43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036229C2-018C-5B6A-269A-C4414B45E17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B066CBF3-6D73-1EFE-951D-A4D282F0A50B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8FF8C115-B68A-4DBE-C8D3-F798C57C5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B7D912A6-A1A2-5730-0276-F93FD59EF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6EE3A8-8A01-B64F-61D6-793C6854E4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C479EAA-1898-6422-CA1C-D05C15522204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71E5A51-962A-C282-9209-CCE05C23ED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5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BB769430-83A4-1D3B-9083-B4A3D0343568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4852FE0-5494-B879-902C-8D18C373707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8ACF5E7-0D62-E56E-547B-655882E3B43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0879A48C-1932-2B86-F3E7-3C355E3460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0010BF-7C57-EC7E-F220-C8B0EB8BB4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7798A82-FD7F-4A89-C952-6E2BB2469D8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560F483-01B5-06BB-9039-DD67B8A325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74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49" name="ZoneTexte 9">
            <a:extLst>
              <a:ext uri="{FF2B5EF4-FFF2-40B4-BE49-F238E27FC236}">
                <a16:creationId xmlns:a16="http://schemas.microsoft.com/office/drawing/2014/main" id="{6E4BAC92-B9CB-1942-8072-217999DE353E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F21FD50-FCE8-7048-A9A0-0C772A843F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96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00" y="5488861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5762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3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51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7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2733223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68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E19CA-A74C-4A6E-97D4-419394575F4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87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185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B4B30-0546-1CDF-68FF-572B56E4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B65CC0-60BA-F338-37F6-D29D40B3F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AA0812-AD4E-DCFE-7DE3-A59F3C3CF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FBBB36-B249-18B6-456A-56C5D73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637BA8-FA0C-7FEF-AB46-549238D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799A74-849B-07EA-C9C9-D86311F5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3660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5A5CB6CE-7AF6-441E-A7F3-966849118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Titre 6">
            <a:extLst>
              <a:ext uri="{FF2B5EF4-FFF2-40B4-BE49-F238E27FC236}">
                <a16:creationId xmlns:a16="http://schemas.microsoft.com/office/drawing/2014/main" id="{D637B99C-7F95-4B71-9945-D88F3A6A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FCDFB78-DE78-4BFC-B931-07E4070EBF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25" name="ZoneTexte 9">
            <a:extLst>
              <a:ext uri="{FF2B5EF4-FFF2-40B4-BE49-F238E27FC236}">
                <a16:creationId xmlns:a16="http://schemas.microsoft.com/office/drawing/2014/main" id="{C04BA536-5340-4F40-ABC4-69BDE6701EA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2555825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200" smtClean="0">
                <a:solidFill>
                  <a:srgbClr val="04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‹N°›</a:t>
            </a:fld>
            <a:endParaRPr lang="fr-FR" sz="1200" dirty="0">
              <a:solidFill>
                <a:srgbClr val="04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Eras Demi ITC" panose="020B0805030504020804" pitchFamily="34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42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99935D-F3F4-417D-920A-1B17217ED1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8" name="ZoneTexte 9">
            <a:extLst>
              <a:ext uri="{FF2B5EF4-FFF2-40B4-BE49-F238E27FC236}">
                <a16:creationId xmlns:a16="http://schemas.microsoft.com/office/drawing/2014/main" id="{B93A35B5-9E6E-4C56-8466-A7935D98039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3953732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733371"/>
          </a:xfrm>
          <a:prstGeom prst="rect">
            <a:avLst/>
          </a:prstGeom>
        </p:spPr>
        <p:txBody>
          <a:bodyPr anchor="ctr"/>
          <a:lstStyle>
            <a:lvl1pPr>
              <a:defRPr sz="20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B263D3-1B99-4DC5-8EE6-6C6529E38D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9" name="ZoneTexte 9">
            <a:extLst>
              <a:ext uri="{FF2B5EF4-FFF2-40B4-BE49-F238E27FC236}">
                <a16:creationId xmlns:a16="http://schemas.microsoft.com/office/drawing/2014/main" id="{21363FD7-C40D-46A2-8B18-D289E5CCA1D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4129646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03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9ABE74-EE96-4F88-BD89-2DB1F5B12B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68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BE2EB-E7AA-46B8-AB31-D567615FDB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1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19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31B414C5-AC86-442C-9469-91B64AD4F56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96F4F4-450F-4BAA-97D4-5F445639F7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29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90B7C65-C121-4038-BEEE-A60F6DB2FEBE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2E0E16-396C-41B3-ABDE-F5D3DA683F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1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06778A-BFDF-D6CA-163B-172DA55F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CDF655-B86E-7871-3877-B0C7013AB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6B744D-78B2-2145-7E15-B3B426B28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2DDBCF-EEA3-4CBB-BA5D-6A7EC5452DCC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59CD63-8857-5CC9-4A2D-9EAFE6877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C50970-6EE7-ABC2-A813-7683D4D81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32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EA0FA-367B-4649-9640-090FF8CE3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5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701" r:id="rId33"/>
    <p:sldLayoutId id="2147483704" r:id="rId34"/>
    <p:sldLayoutId id="2147483707" r:id="rId35"/>
    <p:sldLayoutId id="2147483710" r:id="rId36"/>
    <p:sldLayoutId id="2147483711" r:id="rId37"/>
    <p:sldLayoutId id="2147483713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4CB4C8-15F6-4B8D-37E7-0435B800A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118FB0-2D4C-522E-E320-AE0BD8F48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949340-F9B6-9926-C071-23873A9F64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67B31-F9C6-4491-BE4E-C90C32088065}" type="datetimeFigureOut">
              <a:rPr lang="fr-FR" smtClean="0"/>
              <a:t>03/04/2024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D2129A-CE8E-1B1D-0A67-13F887671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31D329-90BE-E897-0788-03A3EED1B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E99582-864C-4798-8347-AAEED23C91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8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EA0FA-367B-4649-9640-090FF8CE3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6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2" r:id="rId21"/>
    <p:sldLayoutId id="2147483753" r:id="rId22"/>
    <p:sldLayoutId id="2147483754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9" r:id="rId34"/>
    <p:sldLayoutId id="2147483772" r:id="rId35"/>
    <p:sldLayoutId id="2147483775" r:id="rId36"/>
    <p:sldLayoutId id="2147483778" r:id="rId37"/>
    <p:sldLayoutId id="2147483779" r:id="rId38"/>
    <p:sldLayoutId id="2147483781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687AAFF-C6AA-47AA-B15A-AFACFC46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295" y="2812306"/>
            <a:ext cx="4763408" cy="1804207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sz="3200" dirty="0"/>
              <a:t>Présentation Cyclamed</a:t>
            </a:r>
            <a:br>
              <a:rPr lang="fr-FR" sz="3200" dirty="0"/>
            </a:br>
            <a:r>
              <a:rPr lang="fr-FR" sz="3200" dirty="0" err="1"/>
              <a:t>speedmeeting</a:t>
            </a:r>
            <a:r>
              <a:rPr lang="fr-FR" sz="3200" dirty="0"/>
              <a:t> Rudologia</a:t>
            </a:r>
            <a:br>
              <a:rPr lang="fr-FR" sz="3200" dirty="0"/>
            </a:br>
            <a:br>
              <a:rPr lang="fr-FR" sz="2800" dirty="0"/>
            </a:br>
            <a:r>
              <a:rPr lang="fr-FR" sz="1800" dirty="0"/>
              <a:t>Dijon,</a:t>
            </a:r>
            <a:br>
              <a:rPr lang="fr-FR" sz="1800" dirty="0"/>
            </a:br>
            <a:r>
              <a:rPr lang="fr-FR" sz="1800" dirty="0"/>
              <a:t>28/03/2024</a:t>
            </a:r>
          </a:p>
        </p:txBody>
      </p:sp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464603D-F2C9-84E1-192D-C159F118E2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613" y="1714252"/>
            <a:ext cx="2288771" cy="10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7"/>
    </mc:Choice>
    <mc:Fallback xmlns="">
      <p:transition spd="slow" advTm="54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608E1A8-F5D0-4134-873E-834434F80911}"/>
              </a:ext>
            </a:extLst>
          </p:cNvPr>
          <p:cNvSpPr txBox="1"/>
          <p:nvPr/>
        </p:nvSpPr>
        <p:spPr>
          <a:xfrm>
            <a:off x="8582025" y="580072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…/…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9F4AA7-D2CB-1A38-CE40-FA1B6B6E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65" y="6392855"/>
            <a:ext cx="12252729" cy="5092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1F2F31-2153-941F-E2CC-290B88EB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83" y="1178002"/>
            <a:ext cx="8978659" cy="480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1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500D3C0B-9810-4112-BCBF-6A718363964E}"/>
              </a:ext>
            </a:extLst>
          </p:cNvPr>
          <p:cNvSpPr/>
          <p:nvPr/>
        </p:nvSpPr>
        <p:spPr>
          <a:xfrm>
            <a:off x="1607127" y="621102"/>
            <a:ext cx="8977746" cy="499469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6CB33E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Est-ce que l’agrément de Cyclamed concerne également les déchets issus de médicaments des professionnels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3E1513-653C-032A-433A-C2960B275F9C}"/>
              </a:ext>
            </a:extLst>
          </p:cNvPr>
          <p:cNvSpPr txBox="1"/>
          <p:nvPr/>
        </p:nvSpPr>
        <p:spPr>
          <a:xfrm>
            <a:off x="-1" y="30994"/>
            <a:ext cx="53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33016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E8C02BB7-B9AB-43EA-ADE8-14784CA8E0FF}"/>
              </a:ext>
            </a:extLst>
          </p:cNvPr>
          <p:cNvGrpSpPr/>
          <p:nvPr/>
        </p:nvGrpSpPr>
        <p:grpSpPr>
          <a:xfrm>
            <a:off x="2086839" y="1208336"/>
            <a:ext cx="9897212" cy="4441327"/>
            <a:chOff x="6374467" y="1233350"/>
            <a:chExt cx="10737598" cy="4441327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050BAA9-8F16-4AFF-B468-D0F71A53FD25}"/>
                </a:ext>
              </a:extLst>
            </p:cNvPr>
            <p:cNvSpPr txBox="1"/>
            <p:nvPr/>
          </p:nvSpPr>
          <p:spPr>
            <a:xfrm>
              <a:off x="6374467" y="1673582"/>
              <a:ext cx="10118494" cy="400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Les médicaments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périmés ou non utilisés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produits par  les professionnels de santé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 rentrent pas dans le dispositif Cyclamed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Ils sont considérés comme </a:t>
              </a:r>
              <a:r>
                <a:rPr kumimoji="0" lang="fr-FR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 déchets industriels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E919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E919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Les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hôpitaux / PUI 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Les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officines de pharmacie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E919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grossistes-répartiteurs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E919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Les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industriels du médicament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E919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E919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8E919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1884AF1-B258-4772-BDFB-BDC8B8A615D1}"/>
                </a:ext>
              </a:extLst>
            </p:cNvPr>
            <p:cNvSpPr txBox="1"/>
            <p:nvPr/>
          </p:nvSpPr>
          <p:spPr>
            <a:xfrm>
              <a:off x="6374468" y="1233350"/>
              <a:ext cx="107375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8E9192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2" name="Titre 1">
            <a:extLst>
              <a:ext uri="{FF2B5EF4-FFF2-40B4-BE49-F238E27FC236}">
                <a16:creationId xmlns:a16="http://schemas.microsoft.com/office/drawing/2014/main" id="{F5C37F14-EEFF-4CB4-AA7D-0EBC7949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56" y="280783"/>
            <a:ext cx="11389743" cy="569436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Réponse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CE992FC-72E6-429A-8E3C-DA5AA188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091" y="4230255"/>
            <a:ext cx="1215203" cy="1846045"/>
          </a:xfrm>
          <a:prstGeom prst="rect">
            <a:avLst/>
          </a:prstGeom>
        </p:spPr>
      </p:pic>
      <p:pic>
        <p:nvPicPr>
          <p:cNvPr id="31" name="Image 4">
            <a:extLst>
              <a:ext uri="{FF2B5EF4-FFF2-40B4-BE49-F238E27FC236}">
                <a16:creationId xmlns:a16="http://schemas.microsoft.com/office/drawing/2014/main" id="{9CC04417-C3D2-479A-9E39-465464E721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532" y="4922417"/>
            <a:ext cx="1313297" cy="13132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5E05A6-2294-4617-8FBE-75E9E1D96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210" y="2715491"/>
            <a:ext cx="3047826" cy="2112151"/>
          </a:xfrm>
          <a:prstGeom prst="rect">
            <a:avLst/>
          </a:prstGeom>
        </p:spPr>
      </p:pic>
      <p:pic>
        <p:nvPicPr>
          <p:cNvPr id="1026" name="Picture 2" descr="No Emoji GIF - No Emoji - Discover &amp; Share GIFs | Funny emoticons,  Emoticons emojis, Funny emoji">
            <a:extLst>
              <a:ext uri="{FF2B5EF4-FFF2-40B4-BE49-F238E27FC236}">
                <a16:creationId xmlns:a16="http://schemas.microsoft.com/office/drawing/2014/main" id="{5E111EE5-DFA5-BF46-27B5-6E2D19F4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4" y="2698426"/>
            <a:ext cx="23717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75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10619-A1B5-4EEA-B99C-02824FDF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791" y="2775623"/>
            <a:ext cx="5056212" cy="22768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3100" dirty="0">
                <a:solidFill>
                  <a:srgbClr val="002060"/>
                </a:solidFill>
              </a:rPr>
              <a:t>Ventes de médicaments, population et collecte des MNU </a:t>
            </a:r>
          </a:p>
        </p:txBody>
      </p:sp>
    </p:spTree>
    <p:extLst>
      <p:ext uri="{BB962C8B-B14F-4D97-AF65-F5344CB8AC3E}">
        <p14:creationId xmlns:p14="http://schemas.microsoft.com/office/powerpoint/2010/main" val="2128118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BD16AFF-9641-4E74-A80A-7ABBAA72D4B9}"/>
              </a:ext>
            </a:extLst>
          </p:cNvPr>
          <p:cNvSpPr txBox="1"/>
          <p:nvPr/>
        </p:nvSpPr>
        <p:spPr>
          <a:xfrm>
            <a:off x="550981" y="15369"/>
            <a:ext cx="9088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Ventes de médicaments et  population française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5FFFC8-B492-0ECB-B509-4C03FA20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60" y="1209674"/>
            <a:ext cx="10037161" cy="475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144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D109D533-8EE9-4F7F-8120-DAA978334EDD}"/>
              </a:ext>
            </a:extLst>
          </p:cNvPr>
          <p:cNvGraphicFramePr>
            <a:graphicFrameLocks/>
          </p:cNvGraphicFramePr>
          <p:nvPr/>
        </p:nvGraphicFramePr>
        <p:xfrm>
          <a:off x="669131" y="472441"/>
          <a:ext cx="10853738" cy="583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7192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14D4D-BFD9-8BE8-72CD-FB002CA7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296" y="3159998"/>
            <a:ext cx="4763408" cy="10892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Le circuit</a:t>
            </a:r>
            <a:br>
              <a:rPr lang="fr-FR" sz="3200" dirty="0"/>
            </a:br>
            <a:r>
              <a:rPr lang="fr-FR" sz="3200" dirty="0"/>
              <a:t>Cyclamed</a:t>
            </a:r>
          </a:p>
        </p:txBody>
      </p:sp>
    </p:spTree>
    <p:extLst>
      <p:ext uri="{BB962C8B-B14F-4D97-AF65-F5344CB8AC3E}">
        <p14:creationId xmlns:p14="http://schemas.microsoft.com/office/powerpoint/2010/main" val="114854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39307E9-B1C5-5537-30F4-702AE8E6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6" y="173294"/>
            <a:ext cx="11754254" cy="643142"/>
          </a:xfrm>
        </p:spPr>
        <p:txBody>
          <a:bodyPr anchor="ctr"/>
          <a:lstStyle/>
          <a:p>
            <a:r>
              <a:rPr lang="fr-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UNE CHAINE DE RETOUR OPTIMISEE DEPUIS PLUS DE 30 ANS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0A6743-5D49-E1EF-6837-631B35C4CF25}"/>
              </a:ext>
            </a:extLst>
          </p:cNvPr>
          <p:cNvSpPr txBox="1"/>
          <p:nvPr/>
        </p:nvSpPr>
        <p:spPr>
          <a:xfrm>
            <a:off x="9349406" y="2270538"/>
            <a:ext cx="2363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bilan carbone neutre dans les tournées quotidiennes de livraison de médicaments des grossistes-répartiteurs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D15FCD4-4272-7FAC-53B4-B16490ECC2AF}"/>
              </a:ext>
            </a:extLst>
          </p:cNvPr>
          <p:cNvGrpSpPr/>
          <p:nvPr/>
        </p:nvGrpSpPr>
        <p:grpSpPr>
          <a:xfrm>
            <a:off x="2669519" y="809177"/>
            <a:ext cx="5322514" cy="5466117"/>
            <a:chOff x="2669519" y="809177"/>
            <a:chExt cx="5322514" cy="546611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28A9167-A252-F72B-6340-F1F8E9959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9519" y="809177"/>
              <a:ext cx="5322514" cy="546611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568E0DE9-D4DF-06C7-9B94-E04ECC16EF8D}"/>
                </a:ext>
              </a:extLst>
            </p:cNvPr>
            <p:cNvGrpSpPr/>
            <p:nvPr/>
          </p:nvGrpSpPr>
          <p:grpSpPr>
            <a:xfrm rot="20925065">
              <a:off x="5216042" y="3193256"/>
              <a:ext cx="304800" cy="254794"/>
              <a:chOff x="5753100" y="3407569"/>
              <a:chExt cx="304800" cy="254794"/>
            </a:xfrm>
            <a:gradFill flip="none" rotWithShape="1">
              <a:gsLst>
                <a:gs pos="0">
                  <a:srgbClr val="CD9B6A">
                    <a:lumMod val="100000"/>
                  </a:srgbClr>
                </a:gs>
                <a:gs pos="100000">
                  <a:srgbClr val="F3BA7D"/>
                </a:gs>
              </a:gsLst>
              <a:lin ang="0" scaled="1"/>
              <a:tileRect/>
            </a:gradFill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515E1ED-EAB1-A9B5-BED6-7F0CED9EFD16}"/>
                  </a:ext>
                </a:extLst>
              </p:cNvPr>
              <p:cNvSpPr/>
              <p:nvPr/>
            </p:nvSpPr>
            <p:spPr>
              <a:xfrm>
                <a:off x="5753100" y="3407569"/>
                <a:ext cx="304800" cy="254794"/>
              </a:xfrm>
              <a:prstGeom prst="rect">
                <a:avLst/>
              </a:prstGeom>
              <a:gradFill>
                <a:gsLst>
                  <a:gs pos="0">
                    <a:srgbClr val="EBB274"/>
                  </a:gs>
                  <a:gs pos="100000">
                    <a:srgbClr val="FAD09B"/>
                  </a:gs>
                </a:gsLst>
                <a:lin ang="0" scaled="1"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Image 5" descr="Une image contenant texte, Police, vert, logo&#10;&#10;Description générée automatiquement">
                <a:extLst>
                  <a:ext uri="{FF2B5EF4-FFF2-40B4-BE49-F238E27FC236}">
                    <a16:creationId xmlns:a16="http://schemas.microsoft.com/office/drawing/2014/main" id="{68666D72-2084-2A6E-97AE-F10AED7A4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76912" y="3489696"/>
                <a:ext cx="257176" cy="90540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777FD3E-134B-07B5-0396-A889EFA5487E}"/>
                </a:ext>
              </a:extLst>
            </p:cNvPr>
            <p:cNvGrpSpPr/>
            <p:nvPr/>
          </p:nvGrpSpPr>
          <p:grpSpPr>
            <a:xfrm>
              <a:off x="6399814" y="4414837"/>
              <a:ext cx="170916" cy="142875"/>
              <a:chOff x="6513235" y="3743046"/>
              <a:chExt cx="304800" cy="25479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2043EA-DF3B-9444-AAA8-81DDA2F1D510}"/>
                  </a:ext>
                </a:extLst>
              </p:cNvPr>
              <p:cNvSpPr/>
              <p:nvPr/>
            </p:nvSpPr>
            <p:spPr>
              <a:xfrm>
                <a:off x="6513235" y="3743046"/>
                <a:ext cx="304800" cy="254794"/>
              </a:xfrm>
              <a:prstGeom prst="rect">
                <a:avLst/>
              </a:prstGeom>
              <a:solidFill>
                <a:srgbClr val="CD9B6A"/>
              </a:solidFill>
              <a:ln>
                <a:solidFill>
                  <a:srgbClr val="CD9B6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Image 11" descr="Une image contenant texte, Police, vert, logo&#10;&#10;Description générée automatiquement">
                <a:extLst>
                  <a:ext uri="{FF2B5EF4-FFF2-40B4-BE49-F238E27FC236}">
                    <a16:creationId xmlns:a16="http://schemas.microsoft.com/office/drawing/2014/main" id="{97C73BD2-CBA7-601F-9EDE-E895929A7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1292" y="3820926"/>
                <a:ext cx="257176" cy="90540"/>
              </a:xfrm>
              <a:prstGeom prst="rect">
                <a:avLst/>
              </a:prstGeom>
            </p:spPr>
          </p:pic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3F664720-1A47-3B56-99C9-6824D155C534}"/>
                </a:ext>
              </a:extLst>
            </p:cNvPr>
            <p:cNvGrpSpPr/>
            <p:nvPr/>
          </p:nvGrpSpPr>
          <p:grpSpPr>
            <a:xfrm rot="20704907">
              <a:off x="6182453" y="3223116"/>
              <a:ext cx="214045" cy="178928"/>
              <a:chOff x="6511489" y="3749598"/>
              <a:chExt cx="304800" cy="2547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4AF1EA2-832A-9AF9-DD31-DCA5B187A0E6}"/>
                  </a:ext>
                </a:extLst>
              </p:cNvPr>
              <p:cNvSpPr/>
              <p:nvPr/>
            </p:nvSpPr>
            <p:spPr>
              <a:xfrm>
                <a:off x="6511489" y="3749598"/>
                <a:ext cx="304800" cy="254794"/>
              </a:xfrm>
              <a:prstGeom prst="rect">
                <a:avLst/>
              </a:prstGeom>
              <a:gradFill>
                <a:gsLst>
                  <a:gs pos="0">
                    <a:srgbClr val="ECB579"/>
                  </a:gs>
                  <a:gs pos="100000">
                    <a:srgbClr val="FACD98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Image 14" descr="Une image contenant texte, Police, vert, logo&#10;&#10;Description générée automatiquement">
                <a:extLst>
                  <a:ext uri="{FF2B5EF4-FFF2-40B4-BE49-F238E27FC236}">
                    <a16:creationId xmlns:a16="http://schemas.microsoft.com/office/drawing/2014/main" id="{615ED1B2-B689-A796-3DFC-7F3A5D937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1292" y="3820926"/>
                <a:ext cx="257176" cy="90540"/>
              </a:xfrm>
              <a:prstGeom prst="rect">
                <a:avLst/>
              </a:prstGeom>
            </p:spPr>
          </p:pic>
        </p:grp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9881957-FB02-E407-804E-6710D5CE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6243" y="3306549"/>
              <a:ext cx="61928" cy="6731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D1FF92F-0604-AAE4-4159-5479B5265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2815">
              <a:off x="6379832" y="3251123"/>
              <a:ext cx="61928" cy="45719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D83D382-C013-F020-0E61-75B81527E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268193" y="3199710"/>
              <a:ext cx="61928" cy="45719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33787D7-9B1C-BDE0-C535-1341BC28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270572" y="3347348"/>
              <a:ext cx="61928" cy="45719"/>
            </a:xfrm>
            <a:prstGeom prst="rect">
              <a:avLst/>
            </a:prstGeom>
          </p:spPr>
        </p:pic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E562BE8-6EFF-BD23-7C68-6DDFE3540DB2}"/>
                </a:ext>
              </a:extLst>
            </p:cNvPr>
            <p:cNvSpPr/>
            <p:nvPr/>
          </p:nvSpPr>
          <p:spPr>
            <a:xfrm rot="20883335">
              <a:off x="7148513" y="2955131"/>
              <a:ext cx="54768" cy="78582"/>
            </a:xfrm>
            <a:prstGeom prst="ellipse">
              <a:avLst/>
            </a:prstGeom>
            <a:solidFill>
              <a:srgbClr val="F28F3E"/>
            </a:solidFill>
            <a:ln>
              <a:solidFill>
                <a:srgbClr val="F28F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DB379970-EAB7-BB9C-BC80-9E8C196CE8DA}"/>
                </a:ext>
              </a:extLst>
            </p:cNvPr>
            <p:cNvSpPr/>
            <p:nvPr/>
          </p:nvSpPr>
          <p:spPr>
            <a:xfrm rot="19737597">
              <a:off x="7212053" y="3061158"/>
              <a:ext cx="76523" cy="146564"/>
            </a:xfrm>
            <a:prstGeom prst="ellipse">
              <a:avLst/>
            </a:prstGeom>
            <a:solidFill>
              <a:srgbClr val="E28729"/>
            </a:solidFill>
            <a:ln>
              <a:solidFill>
                <a:srgbClr val="E2872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542B82B-2251-A937-C420-774C9878D52A}"/>
                </a:ext>
              </a:extLst>
            </p:cNvPr>
            <p:cNvSpPr/>
            <p:nvPr/>
          </p:nvSpPr>
          <p:spPr>
            <a:xfrm rot="20261813">
              <a:off x="7296149" y="3226155"/>
              <a:ext cx="92869" cy="131040"/>
            </a:xfrm>
            <a:prstGeom prst="ellipse">
              <a:avLst/>
            </a:prstGeom>
            <a:solidFill>
              <a:srgbClr val="DF7E2A"/>
            </a:solidFill>
            <a:ln>
              <a:solidFill>
                <a:srgbClr val="DF7D2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81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8476E69-676F-44EE-96B9-3481954A7E79}"/>
              </a:ext>
            </a:extLst>
          </p:cNvPr>
          <p:cNvSpPr txBox="1">
            <a:spLocks/>
          </p:cNvSpPr>
          <p:nvPr/>
        </p:nvSpPr>
        <p:spPr>
          <a:xfrm>
            <a:off x="494923" y="0"/>
            <a:ext cx="11697077" cy="701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Les compacteurs = baisse de l’empreinte carbone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624D78-5F6C-39D7-A05A-428F4616D7D2}"/>
              </a:ext>
            </a:extLst>
          </p:cNvPr>
          <p:cNvSpPr txBox="1"/>
          <p:nvPr/>
        </p:nvSpPr>
        <p:spPr>
          <a:xfrm>
            <a:off x="198157" y="1735844"/>
            <a:ext cx="11795686" cy="255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44 sites sur 178 équipés en 2024 ! 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Des rotations de transport divisées par 2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Et 110 000 kilomètres économisés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0F7635-F5E8-EFD3-BEC1-BFF6553E15D9}"/>
              </a:ext>
            </a:extLst>
          </p:cNvPr>
          <p:cNvSpPr/>
          <p:nvPr/>
        </p:nvSpPr>
        <p:spPr>
          <a:xfrm>
            <a:off x="588121" y="4603600"/>
            <a:ext cx="11015758" cy="7019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 1</a:t>
            </a:r>
            <a:r>
              <a:rPr kumimoji="0" lang="fr-FR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ers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compacteurs installés en juillet 2023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2B809C-9005-7089-9C0C-F8E5274B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743" y="701964"/>
            <a:ext cx="23241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A5B05-7383-45C3-85CE-7AB7639B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48" y="-9317"/>
            <a:ext cx="11100816" cy="651373"/>
          </a:xfrm>
        </p:spPr>
        <p:txBody>
          <a:bodyPr>
            <a:normAutofit fontScale="90000"/>
          </a:bodyPr>
          <a:lstStyle/>
          <a:p>
            <a:br>
              <a:rPr lang="fr-FR" dirty="0">
                <a:solidFill>
                  <a:srgbClr val="002060"/>
                </a:solidFill>
              </a:rPr>
            </a:br>
            <a:r>
              <a:rPr lang="fr-FR" dirty="0">
                <a:solidFill>
                  <a:srgbClr val="002060"/>
                </a:solidFill>
              </a:rPr>
              <a:t>Valorisation </a:t>
            </a:r>
            <a:r>
              <a:rPr lang="fr-FR" dirty="0"/>
              <a:t>énergétique : Production d’énergie électrique / chauffage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94391F-4C22-4A9D-874D-C935BDAE7C94}"/>
              </a:ext>
            </a:extLst>
          </p:cNvPr>
          <p:cNvSpPr txBox="1"/>
          <p:nvPr/>
        </p:nvSpPr>
        <p:spPr>
          <a:xfrm>
            <a:off x="2567247" y="5621141"/>
            <a:ext cx="7057506" cy="51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nviron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7500 habitants*, chauffés et éclairés pendant 1 an par les MNU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8DE493-5B8C-4F01-9025-68CE12294CA9}"/>
              </a:ext>
            </a:extLst>
          </p:cNvPr>
          <p:cNvSpPr txBox="1"/>
          <p:nvPr/>
        </p:nvSpPr>
        <p:spPr>
          <a:xfrm>
            <a:off x="535789" y="6528251"/>
            <a:ext cx="2472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*1 foyer = environ 2,5 personnes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B27BCE-1C7C-E7EF-83F3-0FC5EC24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48" y="1034473"/>
            <a:ext cx="5143500" cy="46939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78C38F-2DE4-54F4-E628-6F3B8CE9B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34473"/>
            <a:ext cx="5943600" cy="45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1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29013E9-77DA-43EB-863D-BE1A85D4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296" y="2733727"/>
            <a:ext cx="4763408" cy="2017567"/>
          </a:xfrm>
        </p:spPr>
        <p:txBody>
          <a:bodyPr>
            <a:noAutofit/>
          </a:bodyPr>
          <a:lstStyle/>
          <a:p>
            <a:pPr lvl="0"/>
            <a:r>
              <a:rPr lang="fr-FR" sz="3200" dirty="0"/>
              <a:t>Contexte règlementaire </a:t>
            </a:r>
            <a:br>
              <a:rPr lang="fr-FR" sz="3200" dirty="0"/>
            </a:br>
            <a:r>
              <a:rPr lang="fr-FR" sz="3200" dirty="0"/>
              <a:t>&amp; </a:t>
            </a:r>
            <a:br>
              <a:rPr lang="fr-FR" sz="3200" dirty="0"/>
            </a:br>
            <a:r>
              <a:rPr lang="fr-FR" sz="3200" dirty="0"/>
              <a:t>enjeux</a:t>
            </a:r>
          </a:p>
        </p:txBody>
      </p:sp>
    </p:spTree>
    <p:extLst>
      <p:ext uri="{BB962C8B-B14F-4D97-AF65-F5344CB8AC3E}">
        <p14:creationId xmlns:p14="http://schemas.microsoft.com/office/powerpoint/2010/main" val="121918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14D4D-BFD9-8BE8-72CD-FB002CA7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29" y="2882092"/>
            <a:ext cx="4763408" cy="19006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Collecte </a:t>
            </a:r>
            <a:br>
              <a:rPr lang="fr-FR" sz="3200" dirty="0"/>
            </a:br>
            <a:r>
              <a:rPr lang="fr-FR" sz="3200" dirty="0" err="1"/>
              <a:t>Cyclamed</a:t>
            </a:r>
            <a:r>
              <a:rPr lang="fr-FR" sz="3200" dirty="0"/>
              <a:t> </a:t>
            </a:r>
            <a:br>
              <a:rPr lang="fr-FR" sz="3200" dirty="0"/>
            </a:br>
            <a:r>
              <a:rPr lang="fr-FR" sz="32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059285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049B0F8-A8D6-40A3-AE03-5A4549211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74184" y="845801"/>
            <a:ext cx="5145340" cy="517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5203813-87FA-410A-8855-C2328202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52" y="70665"/>
            <a:ext cx="11693748" cy="438151"/>
          </a:xfrm>
        </p:spPr>
        <p:txBody>
          <a:bodyPr/>
          <a:lstStyle/>
          <a:p>
            <a:r>
              <a:rPr lang="fr-FR" sz="2000" dirty="0"/>
              <a:t>La collecte 2022 des MNU 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DDF761-8AD8-43BB-973E-2B02B3F4A936}"/>
              </a:ext>
            </a:extLst>
          </p:cNvPr>
          <p:cNvSpPr txBox="1"/>
          <p:nvPr/>
        </p:nvSpPr>
        <p:spPr>
          <a:xfrm>
            <a:off x="4102124" y="3245053"/>
            <a:ext cx="757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2,72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67161F1-0153-4805-9716-184B12E8C36F}"/>
              </a:ext>
            </a:extLst>
          </p:cNvPr>
          <p:cNvSpPr txBox="1"/>
          <p:nvPr/>
        </p:nvSpPr>
        <p:spPr>
          <a:xfrm>
            <a:off x="4057878" y="4210305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2,07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A093730-350D-4E6A-982D-01DF9DD571C7}"/>
              </a:ext>
            </a:extLst>
          </p:cNvPr>
          <p:cNvSpPr txBox="1"/>
          <p:nvPr/>
        </p:nvSpPr>
        <p:spPr>
          <a:xfrm>
            <a:off x="2994441" y="5224390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2,47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FF14D5C-C5A4-4E5D-8331-355EA68B3943}"/>
              </a:ext>
            </a:extLst>
          </p:cNvPr>
          <p:cNvSpPr txBox="1"/>
          <p:nvPr/>
        </p:nvSpPr>
        <p:spPr>
          <a:xfrm>
            <a:off x="4621802" y="5128716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2,58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9E142A-74D6-4014-A2D2-7B2C537ED570}"/>
              </a:ext>
            </a:extLst>
          </p:cNvPr>
          <p:cNvSpPr txBox="1"/>
          <p:nvPr/>
        </p:nvSpPr>
        <p:spPr>
          <a:xfrm>
            <a:off x="5377116" y="5501870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2,15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DA8675-928B-4DA1-B72F-ED4818DF19BB}"/>
              </a:ext>
            </a:extLst>
          </p:cNvPr>
          <p:cNvSpPr txBox="1"/>
          <p:nvPr/>
        </p:nvSpPr>
        <p:spPr>
          <a:xfrm>
            <a:off x="2227952" y="4148341"/>
            <a:ext cx="698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2,46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8BBD642-80F9-4001-9C4A-C247A7D60CFF}"/>
              </a:ext>
            </a:extLst>
          </p:cNvPr>
          <p:cNvSpPr txBox="1"/>
          <p:nvPr/>
        </p:nvSpPr>
        <p:spPr>
          <a:xfrm>
            <a:off x="2827213" y="2979320"/>
            <a:ext cx="757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2,62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0F16702-75C2-4916-9F9B-8DF8C9039D66}"/>
              </a:ext>
            </a:extLst>
          </p:cNvPr>
          <p:cNvSpPr txBox="1"/>
          <p:nvPr/>
        </p:nvSpPr>
        <p:spPr>
          <a:xfrm>
            <a:off x="1791407" y="2898052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2,56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E876163-A153-4746-B623-86187B02FFC9}"/>
              </a:ext>
            </a:extLst>
          </p:cNvPr>
          <p:cNvSpPr txBox="1"/>
          <p:nvPr/>
        </p:nvSpPr>
        <p:spPr>
          <a:xfrm>
            <a:off x="1307470" y="2412527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2,24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920DCDF-B64F-4440-AC36-E71B4A0941EF}"/>
              </a:ext>
            </a:extLst>
          </p:cNvPr>
          <p:cNvSpPr txBox="1"/>
          <p:nvPr/>
        </p:nvSpPr>
        <p:spPr>
          <a:xfrm>
            <a:off x="2742029" y="1658953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2,46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EFD0FD-90DE-46CF-8E03-E7048A32CDDD}"/>
              </a:ext>
            </a:extLst>
          </p:cNvPr>
          <p:cNvSpPr txBox="1"/>
          <p:nvPr/>
        </p:nvSpPr>
        <p:spPr>
          <a:xfrm>
            <a:off x="3427791" y="1668477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2,91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A088B9-EF65-439B-96A3-0FA57BFEFD16}"/>
              </a:ext>
            </a:extLst>
          </p:cNvPr>
          <p:cNvSpPr txBox="1"/>
          <p:nvPr/>
        </p:nvSpPr>
        <p:spPr>
          <a:xfrm>
            <a:off x="4495597" y="2357115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2,63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46E05F3-3FD0-4B41-BEC8-295DBFDE618A}"/>
              </a:ext>
            </a:extLst>
          </p:cNvPr>
          <p:cNvSpPr txBox="1"/>
          <p:nvPr/>
        </p:nvSpPr>
        <p:spPr>
          <a:xfrm>
            <a:off x="3379082" y="2230692"/>
            <a:ext cx="504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1,77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D0F5E65-602B-441B-AC0D-BDDF2869F1C8}"/>
              </a:ext>
            </a:extLst>
          </p:cNvPr>
          <p:cNvSpPr txBox="1"/>
          <p:nvPr/>
        </p:nvSpPr>
        <p:spPr>
          <a:xfrm>
            <a:off x="937330" y="5655884"/>
            <a:ext cx="12451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Outre-Mer : 0,91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E26002B-969C-4E7F-A6C3-CEAAD5B6F717}"/>
              </a:ext>
            </a:extLst>
          </p:cNvPr>
          <p:cNvSpPr txBox="1"/>
          <p:nvPr/>
        </p:nvSpPr>
        <p:spPr>
          <a:xfrm>
            <a:off x="7731748" y="1054358"/>
            <a:ext cx="3286772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Collecte des MNU / habitant (nbre de boîtes)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5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5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Nombre de boites vendues / habitant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26E92097-C58F-26B3-D0E1-0E94F97BB5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183442"/>
              </p:ext>
            </p:extLst>
          </p:nvPr>
        </p:nvGraphicFramePr>
        <p:xfrm>
          <a:off x="7012390" y="213506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8792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10619-A1B5-4EEA-B99C-02824FDF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296" y="2866687"/>
            <a:ext cx="4763408" cy="1124626"/>
          </a:xfrm>
        </p:spPr>
        <p:txBody>
          <a:bodyPr/>
          <a:lstStyle/>
          <a:p>
            <a:r>
              <a:rPr lang="fr-FR" b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Quels sont les comportements des Français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9E71A2-F9F4-960F-A664-FBE68731CFE8}"/>
              </a:ext>
            </a:extLst>
          </p:cNvPr>
          <p:cNvSpPr txBox="1"/>
          <p:nvPr/>
        </p:nvSpPr>
        <p:spPr>
          <a:xfrm>
            <a:off x="0" y="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2194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90353A-9608-D4C1-C26D-AC5D7F8E2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057" y="791439"/>
            <a:ext cx="5413717" cy="543810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BC924C2-9608-1993-AE80-38DE4B4A7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" y="1272627"/>
            <a:ext cx="3212513" cy="2311145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b="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Comportements</a:t>
            </a:r>
            <a:br>
              <a:rPr lang="en-US" sz="2600" b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Etude 2023</a:t>
            </a:r>
            <a:b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D0A91396-6BA8-9627-7845-214D762D86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85" y="3670139"/>
            <a:ext cx="939072" cy="8680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D4B57C-D356-1989-5149-8686027D27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037" y="2400118"/>
            <a:ext cx="3466963" cy="11103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25313F-F5D3-5766-74B9-C197160FB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9" y="5041575"/>
            <a:ext cx="3396271" cy="3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15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10619-A1B5-4EEA-B99C-02824FDF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296" y="2866687"/>
            <a:ext cx="4763408" cy="1124626"/>
          </a:xfrm>
        </p:spPr>
        <p:txBody>
          <a:bodyPr/>
          <a:lstStyle/>
          <a:p>
            <a:r>
              <a:rPr lang="fr-FR" b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</a:t>
            </a:r>
            <a:br>
              <a:rPr lang="fr-FR" b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9E71A2-F9F4-960F-A664-FBE68731CFE8}"/>
              </a:ext>
            </a:extLst>
          </p:cNvPr>
          <p:cNvSpPr txBox="1"/>
          <p:nvPr/>
        </p:nvSpPr>
        <p:spPr>
          <a:xfrm>
            <a:off x="0" y="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649772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60ABF7-B564-4D74-8007-CD8A07CB1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12" y="161358"/>
            <a:ext cx="11100816" cy="524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Pour tous TRIER / APPORTER / PRESERVER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0C211C-23A6-42A4-9406-EA62726236DA}"/>
              </a:ext>
            </a:extLst>
          </p:cNvPr>
          <p:cNvSpPr txBox="1"/>
          <p:nvPr/>
        </p:nvSpPr>
        <p:spPr>
          <a:xfrm>
            <a:off x="3486831" y="2335238"/>
            <a:ext cx="325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 affiné des patients : emballages vides, étuis carton et notices papier dans le tri sélectif du domicile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6A7ED8-9B05-4BFF-8B42-E5A9469AEB43}"/>
              </a:ext>
            </a:extLst>
          </p:cNvPr>
          <p:cNvSpPr txBox="1"/>
          <p:nvPr/>
        </p:nvSpPr>
        <p:spPr>
          <a:xfrm>
            <a:off x="271215" y="2279710"/>
            <a:ext cx="2603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des médicaments, sans la parapharmacie, compléments alimentaires, dispositifs médicaux…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4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avec le moteur de recherche 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96CC26D-9472-738D-0520-E970AC2144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78" y="4362152"/>
            <a:ext cx="3735023" cy="478897"/>
          </a:xfrm>
          <a:prstGeom prst="rect">
            <a:avLst/>
          </a:prstGeom>
        </p:spPr>
      </p:pic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7F05F6FC-830B-DFB6-7BA5-02881C45F4E0}"/>
              </a:ext>
            </a:extLst>
          </p:cNvPr>
          <p:cNvSpPr/>
          <p:nvPr/>
        </p:nvSpPr>
        <p:spPr>
          <a:xfrm rot="5400000">
            <a:off x="3558065" y="-1558107"/>
            <a:ext cx="770873" cy="69047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7E4EDE7-C607-A31C-C556-37D81D468EB0}"/>
              </a:ext>
            </a:extLst>
          </p:cNvPr>
          <p:cNvSpPr txBox="1"/>
          <p:nvPr/>
        </p:nvSpPr>
        <p:spPr>
          <a:xfrm>
            <a:off x="1922799" y="868130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TRIER</a:t>
            </a:r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2753675E-B477-A14A-ADB0-56E74DE66531}"/>
              </a:ext>
            </a:extLst>
          </p:cNvPr>
          <p:cNvSpPr/>
          <p:nvPr/>
        </p:nvSpPr>
        <p:spPr>
          <a:xfrm rot="5400000">
            <a:off x="9953992" y="151286"/>
            <a:ext cx="584775" cy="29090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0F08C8-B509-4EB0-668D-7EE9C6E194E3}"/>
              </a:ext>
            </a:extLst>
          </p:cNvPr>
          <p:cNvSpPr txBox="1"/>
          <p:nvPr/>
        </p:nvSpPr>
        <p:spPr>
          <a:xfrm>
            <a:off x="8647457" y="821807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APPORTER</a:t>
            </a:r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214259B3-1052-6785-0A6B-F4FC860A39C9}"/>
              </a:ext>
            </a:extLst>
          </p:cNvPr>
          <p:cNvSpPr/>
          <p:nvPr/>
        </p:nvSpPr>
        <p:spPr>
          <a:xfrm rot="5400000">
            <a:off x="8476269" y="2859275"/>
            <a:ext cx="478897" cy="41376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F96673-6EE4-A5A0-9E97-F13DAF835915}"/>
              </a:ext>
            </a:extLst>
          </p:cNvPr>
          <p:cNvSpPr txBox="1"/>
          <p:nvPr/>
        </p:nvSpPr>
        <p:spPr>
          <a:xfrm>
            <a:off x="7276289" y="4233598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PRESERVER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3B7AFD8-06C7-AD45-FFE6-7351DA834A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165" y="3150809"/>
            <a:ext cx="3904124" cy="91037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6E7091F-118C-1F7A-2D78-54876DD3BE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150" y="5144464"/>
            <a:ext cx="776152" cy="105838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8D90A4A-7B39-64EC-324A-9609180967D8}"/>
              </a:ext>
            </a:extLst>
          </p:cNvPr>
          <p:cNvSpPr txBox="1"/>
          <p:nvPr/>
        </p:nvSpPr>
        <p:spPr>
          <a:xfrm>
            <a:off x="8489708" y="2015760"/>
            <a:ext cx="325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Uniquement les médicaments avec l’emballage en contact avec la substance médicamenteuse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F49AA22-3396-0CB3-64FD-CCCE050D2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975" y="2872010"/>
            <a:ext cx="1162050" cy="92392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0D8FFA5-B559-DDE6-7B0A-6692EE85B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311" y="2872010"/>
            <a:ext cx="2476500" cy="9334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E6C492D-0913-0E98-B70B-185A149ECF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938" y="5220448"/>
            <a:ext cx="776152" cy="9387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3F435EA-4E36-8963-AE75-1AAFC2EC97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593" y="5128430"/>
            <a:ext cx="947696" cy="12287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BF20B01-64A9-A855-F04E-0DC9A03A8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2899" y="5049772"/>
            <a:ext cx="1905000" cy="12477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A166AF-0827-5D61-0A91-A94E55164BDC}"/>
              </a:ext>
            </a:extLst>
          </p:cNvPr>
          <p:cNvSpPr txBox="1"/>
          <p:nvPr/>
        </p:nvSpPr>
        <p:spPr>
          <a:xfrm>
            <a:off x="0" y="44823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14333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BC839E4-09FA-7C63-50E5-AEC2142CC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06" y="96163"/>
            <a:ext cx="11101387" cy="399948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2024 :  Accent sur ce message de communication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9338A0-65C9-6061-1DB8-2941698AA3E8}"/>
              </a:ext>
            </a:extLst>
          </p:cNvPr>
          <p:cNvSpPr txBox="1"/>
          <p:nvPr/>
        </p:nvSpPr>
        <p:spPr>
          <a:xfrm>
            <a:off x="1388589" y="1674985"/>
            <a:ext cx="2709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emballages vides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médicaments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le tri sélectif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1402EF-4379-32D0-A1A0-C2F200F3C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49" y="4157259"/>
            <a:ext cx="1400175" cy="17811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2F0A6A-F0BA-2676-91F9-C6098EA11E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455" y="1383030"/>
            <a:ext cx="3406140" cy="4282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380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212D3F5-F02F-28E8-6080-E539DB478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44" y="0"/>
            <a:ext cx="4476750" cy="63436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57C04F-DA48-1815-DFC5-10AFC754BD29}"/>
              </a:ext>
            </a:extLst>
          </p:cNvPr>
          <p:cNvSpPr txBox="1"/>
          <p:nvPr/>
        </p:nvSpPr>
        <p:spPr>
          <a:xfrm>
            <a:off x="580908" y="100028"/>
            <a:ext cx="5515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Nouvelle affiche pour la patientèle dans les pharmacies</a:t>
            </a:r>
          </a:p>
        </p:txBody>
      </p:sp>
    </p:spTree>
    <p:extLst>
      <p:ext uri="{BB962C8B-B14F-4D97-AF65-F5344CB8AC3E}">
        <p14:creationId xmlns:p14="http://schemas.microsoft.com/office/powerpoint/2010/main" val="1411973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0B6397-6B77-954C-321F-C2AE0EE11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852" y="0"/>
            <a:ext cx="478766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4765AE-10CA-6766-7956-C77758377512}"/>
              </a:ext>
            </a:extLst>
          </p:cNvPr>
          <p:cNvSpPr txBox="1"/>
          <p:nvPr/>
        </p:nvSpPr>
        <p:spPr>
          <a:xfrm>
            <a:off x="580908" y="100028"/>
            <a:ext cx="4787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Nouvelle affiche pour les pharmacies et grossistes-répartiteurs</a:t>
            </a:r>
          </a:p>
        </p:txBody>
      </p:sp>
    </p:spTree>
    <p:extLst>
      <p:ext uri="{BB962C8B-B14F-4D97-AF65-F5344CB8AC3E}">
        <p14:creationId xmlns:p14="http://schemas.microsoft.com/office/powerpoint/2010/main" val="862914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59DCD55-4258-0F5A-6C65-73D31B437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70" y="1029206"/>
            <a:ext cx="7565207" cy="53466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0E13C5-A6AF-13DA-9987-BB444199F20C}"/>
              </a:ext>
            </a:extLst>
          </p:cNvPr>
          <p:cNvSpPr txBox="1"/>
          <p:nvPr/>
        </p:nvSpPr>
        <p:spPr>
          <a:xfrm>
            <a:off x="398835" y="100028"/>
            <a:ext cx="11793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Charte pour chaque acteur de la chaine du médicament et Cyclamed</a:t>
            </a:r>
          </a:p>
        </p:txBody>
      </p:sp>
    </p:spTree>
    <p:extLst>
      <p:ext uri="{BB962C8B-B14F-4D97-AF65-F5344CB8AC3E}">
        <p14:creationId xmlns:p14="http://schemas.microsoft.com/office/powerpoint/2010/main" val="356685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D37E04-E792-41DA-8A9B-AAF8A9903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123353"/>
            <a:ext cx="11100816" cy="778553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CYCLAMED un peu d’histoire </a:t>
            </a:r>
            <a:br>
              <a:rPr lang="fr-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fr-FR" sz="1800" dirty="0">
                <a:solidFill>
                  <a:schemeClr val="bg2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Filière des médicaments à usage humain non utilisés rapportés par les ménages aux officies de pharmacie</a:t>
            </a:r>
            <a:br>
              <a:rPr lang="fr-FR" sz="1800" dirty="0">
                <a:solidFill>
                  <a:schemeClr val="bg2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fr-FR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1B53F8-0E17-4EEB-9ABE-BE5841650FE8}"/>
              </a:ext>
            </a:extLst>
          </p:cNvPr>
          <p:cNvSpPr txBox="1"/>
          <p:nvPr/>
        </p:nvSpPr>
        <p:spPr>
          <a:xfrm>
            <a:off x="44486" y="6144460"/>
            <a:ext cx="11246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*REP : Responsabilité Elargie des Producteurs en matière de prévention et de gestion des déchets générés par leurs produits, issues de la loi de 1975. 14 familles de produits concernés.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9C185E-9F15-4F9B-96B0-A74B3F07A495}"/>
              </a:ext>
            </a:extLst>
          </p:cNvPr>
          <p:cNvSpPr txBox="1"/>
          <p:nvPr/>
        </p:nvSpPr>
        <p:spPr>
          <a:xfrm>
            <a:off x="11310413" y="2583295"/>
            <a:ext cx="90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4A437C-56F1-49BB-84ED-9F5ACD11D780}"/>
              </a:ext>
            </a:extLst>
          </p:cNvPr>
          <p:cNvSpPr/>
          <p:nvPr/>
        </p:nvSpPr>
        <p:spPr>
          <a:xfrm>
            <a:off x="9499095" y="3004239"/>
            <a:ext cx="2425757" cy="8674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</a:t>
            </a:r>
            <a:r>
              <a:rPr kumimoji="0" lang="fr-FR" sz="2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ème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agrément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2B40A00-88BD-4B14-B7C1-7A603472E465}"/>
              </a:ext>
            </a:extLst>
          </p:cNvPr>
          <p:cNvGrpSpPr/>
          <p:nvPr/>
        </p:nvGrpSpPr>
        <p:grpSpPr>
          <a:xfrm>
            <a:off x="162652" y="1001112"/>
            <a:ext cx="11667782" cy="4234309"/>
            <a:chOff x="162652" y="1508080"/>
            <a:chExt cx="11667782" cy="4234309"/>
          </a:xfrm>
        </p:grpSpPr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CB940086-1109-46DF-9E94-01885B2134AC}"/>
                </a:ext>
              </a:extLst>
            </p:cNvPr>
            <p:cNvCxnSpPr/>
            <p:nvPr/>
          </p:nvCxnSpPr>
          <p:spPr>
            <a:xfrm>
              <a:off x="1310396" y="3053442"/>
              <a:ext cx="1052003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4A96B57-3766-4025-BC63-5B2978C69428}"/>
                </a:ext>
              </a:extLst>
            </p:cNvPr>
            <p:cNvSpPr txBox="1"/>
            <p:nvPr/>
          </p:nvSpPr>
          <p:spPr>
            <a:xfrm>
              <a:off x="6392182" y="3035686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2015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0BD65D9-52D7-43B2-A50A-943050F2B4FA}"/>
                </a:ext>
              </a:extLst>
            </p:cNvPr>
            <p:cNvSpPr txBox="1"/>
            <p:nvPr/>
          </p:nvSpPr>
          <p:spPr>
            <a:xfrm>
              <a:off x="8769024" y="3035686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2021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78B4218-AECB-4644-8C64-0C43D5FDBE94}"/>
                </a:ext>
              </a:extLst>
            </p:cNvPr>
            <p:cNvSpPr txBox="1"/>
            <p:nvPr/>
          </p:nvSpPr>
          <p:spPr>
            <a:xfrm>
              <a:off x="9345819" y="3035685"/>
              <a:ext cx="643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075F981-4BF7-4513-B259-2BA3AFFED3E3}"/>
                </a:ext>
              </a:extLst>
            </p:cNvPr>
            <p:cNvSpPr txBox="1"/>
            <p:nvPr/>
          </p:nvSpPr>
          <p:spPr>
            <a:xfrm>
              <a:off x="6876365" y="3035685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2016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5265996-3F88-4D8D-A745-3B3C09EA4791}"/>
                </a:ext>
              </a:extLst>
            </p:cNvPr>
            <p:cNvSpPr txBox="1"/>
            <p:nvPr/>
          </p:nvSpPr>
          <p:spPr>
            <a:xfrm>
              <a:off x="2806264" y="3069469"/>
              <a:ext cx="1180561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31/12/2008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AC09105-7A10-448D-84D9-C6DC8A246774}"/>
                </a:ext>
              </a:extLst>
            </p:cNvPr>
            <p:cNvSpPr txBox="1"/>
            <p:nvPr/>
          </p:nvSpPr>
          <p:spPr>
            <a:xfrm>
              <a:off x="2572132" y="3531663"/>
              <a:ext cx="1630902" cy="661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Arrêt distribution humanitaire des MNU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Art. L4211-2 de la Loi n°2008-337 du 15 avril 2008 – art. 8</a:t>
              </a:r>
            </a:p>
          </p:txBody>
        </p: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ACA4E181-22F6-44D4-A7F9-8E03B9372B75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 flipH="1">
              <a:off x="3387583" y="3372022"/>
              <a:ext cx="348" cy="1596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3BF7D11-B966-46AC-A1A4-1DABBB634E14}"/>
                </a:ext>
              </a:extLst>
            </p:cNvPr>
            <p:cNvSpPr txBox="1"/>
            <p:nvPr/>
          </p:nvSpPr>
          <p:spPr>
            <a:xfrm>
              <a:off x="1541710" y="2699040"/>
              <a:ext cx="947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2006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7D855ED-4DDA-4C53-BF5E-0788585892D6}"/>
                </a:ext>
              </a:extLst>
            </p:cNvPr>
            <p:cNvSpPr txBox="1"/>
            <p:nvPr/>
          </p:nvSpPr>
          <p:spPr>
            <a:xfrm>
              <a:off x="794130" y="1508080"/>
              <a:ext cx="2485747" cy="461665"/>
            </a:xfrm>
            <a:prstGeom prst="rect">
              <a:avLst/>
            </a:prstGeom>
            <a:pattFill prst="dotDmnd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Convention tripartite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Adelphe – LEEM – Cyclamed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AED35D7E-1E81-4395-8D5A-B342CD230DE6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2015225" y="1996088"/>
              <a:ext cx="0" cy="7029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B6FF936-F3A8-4AE6-8AAE-1E830E21D2A3}"/>
                </a:ext>
              </a:extLst>
            </p:cNvPr>
            <p:cNvSpPr txBox="1"/>
            <p:nvPr/>
          </p:nvSpPr>
          <p:spPr>
            <a:xfrm>
              <a:off x="4486772" y="3053442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2009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5C15A73-69BF-402C-B153-40ACC25D9BAF}"/>
                </a:ext>
              </a:extLst>
            </p:cNvPr>
            <p:cNvSpPr txBox="1"/>
            <p:nvPr/>
          </p:nvSpPr>
          <p:spPr>
            <a:xfrm>
              <a:off x="3328318" y="5080616"/>
              <a:ext cx="2901246" cy="661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Prise en charge MNU obligatoire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pour les laboratoires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Décret n°2009-718 du 17/06/2009 en application Directive 2004/27/CE - art. R.4211-23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798CB39-B003-4E6E-9B4F-47C4B4654351}"/>
                </a:ext>
              </a:extLst>
            </p:cNvPr>
            <p:cNvSpPr txBox="1"/>
            <p:nvPr/>
          </p:nvSpPr>
          <p:spPr>
            <a:xfrm>
              <a:off x="4391043" y="2235468"/>
              <a:ext cx="835384" cy="461665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Création REP</a:t>
              </a:r>
              <a:r>
                <a:rPr kumimoji="0" lang="fr-FR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*</a:t>
              </a:r>
              <a:endPara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C039E20-D183-483C-B534-2AAB8DF6C249}"/>
                </a:ext>
              </a:extLst>
            </p:cNvPr>
            <p:cNvCxnSpPr>
              <a:cxnSpLocks/>
              <a:endCxn id="20" idx="0"/>
            </p:cNvCxnSpPr>
            <p:nvPr/>
          </p:nvCxnSpPr>
          <p:spPr>
            <a:xfrm>
              <a:off x="4770635" y="3391996"/>
              <a:ext cx="8306" cy="1688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2ECE64E4-E4D8-4E83-AE16-6ED12A702A32}"/>
                </a:ext>
              </a:extLst>
            </p:cNvPr>
            <p:cNvCxnSpPr>
              <a:cxnSpLocks/>
              <a:stCxn id="21" idx="2"/>
              <a:endCxn id="9" idx="0"/>
            </p:cNvCxnSpPr>
            <p:nvPr/>
          </p:nvCxnSpPr>
          <p:spPr>
            <a:xfrm>
              <a:off x="4808735" y="2697133"/>
              <a:ext cx="0" cy="3563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37C2F646-ABA5-45F9-BDC0-F23D562321EC}"/>
                </a:ext>
              </a:extLst>
            </p:cNvPr>
            <p:cNvCxnSpPr>
              <a:cxnSpLocks/>
            </p:cNvCxnSpPr>
            <p:nvPr/>
          </p:nvCxnSpPr>
          <p:spPr>
            <a:xfrm>
              <a:off x="6938270" y="3302386"/>
              <a:ext cx="0" cy="2376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5E5491CC-066C-4877-9FBF-44A790B3B1C2}"/>
                </a:ext>
              </a:extLst>
            </p:cNvPr>
            <p:cNvCxnSpPr>
              <a:cxnSpLocks/>
            </p:cNvCxnSpPr>
            <p:nvPr/>
          </p:nvCxnSpPr>
          <p:spPr>
            <a:xfrm>
              <a:off x="9383713" y="3265187"/>
              <a:ext cx="0" cy="2376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072F19-148C-4C4F-B3F4-8E8CDE3D46D0}"/>
                </a:ext>
              </a:extLst>
            </p:cNvPr>
            <p:cNvSpPr/>
            <p:nvPr/>
          </p:nvSpPr>
          <p:spPr>
            <a:xfrm>
              <a:off x="4815501" y="3522470"/>
              <a:ext cx="2052558" cy="86741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1</a:t>
              </a: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er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 agrément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3A102D24-84E4-4361-BA7B-086A36626D9C}"/>
                </a:ext>
              </a:extLst>
            </p:cNvPr>
            <p:cNvSpPr txBox="1"/>
            <p:nvPr/>
          </p:nvSpPr>
          <p:spPr>
            <a:xfrm>
              <a:off x="2152399" y="3077718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2007</a:t>
              </a:r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888A2735-04EA-454A-B088-FA6BD45E10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4136" y="3381772"/>
              <a:ext cx="0" cy="18317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1836FDF9-0551-424E-8711-B4F1BCC65BAA}"/>
                </a:ext>
              </a:extLst>
            </p:cNvPr>
            <p:cNvSpPr txBox="1"/>
            <p:nvPr/>
          </p:nvSpPr>
          <p:spPr>
            <a:xfrm>
              <a:off x="162652" y="5203780"/>
              <a:ext cx="3048000" cy="538609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Collecte obligatoire pharmaciens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Art. L4211-2  de la Loi n°2007-248 du 26 février 2007 - art. 32 JORF 27 février 2007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EA5ACE-E6CF-4922-B5A3-C1780519F36E}"/>
                </a:ext>
              </a:extLst>
            </p:cNvPr>
            <p:cNvSpPr/>
            <p:nvPr/>
          </p:nvSpPr>
          <p:spPr>
            <a:xfrm>
              <a:off x="7008482" y="3530947"/>
              <a:ext cx="2329031" cy="86741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ème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 agrément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43B7442-0116-4FA1-BAD9-586D06F0E8DE}"/>
                </a:ext>
              </a:extLst>
            </p:cNvPr>
            <p:cNvSpPr txBox="1"/>
            <p:nvPr/>
          </p:nvSpPr>
          <p:spPr>
            <a:xfrm>
              <a:off x="203633" y="2832834"/>
              <a:ext cx="1142515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1993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C7803DE-7671-440B-BFE9-7CDCD762E260}"/>
                </a:ext>
              </a:extLst>
            </p:cNvPr>
            <p:cNvSpPr txBox="1"/>
            <p:nvPr/>
          </p:nvSpPr>
          <p:spPr>
            <a:xfrm>
              <a:off x="179863" y="3281909"/>
              <a:ext cx="1184042" cy="73866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Création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volontaire de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Cyclamed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D7D3E39-BEAC-4226-9C71-3EF469319A2C}"/>
                </a:ext>
              </a:extLst>
            </p:cNvPr>
            <p:cNvCxnSpPr>
              <a:cxnSpLocks/>
              <a:stCxn id="6" idx="2"/>
              <a:endCxn id="17" idx="0"/>
            </p:cNvCxnSpPr>
            <p:nvPr/>
          </p:nvCxnSpPr>
          <p:spPr>
            <a:xfrm flipH="1">
              <a:off x="771884" y="3171388"/>
              <a:ext cx="3007" cy="1105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97F5778-93BA-4FEB-99BC-13588BFC55A4}"/>
                </a:ext>
              </a:extLst>
            </p:cNvPr>
            <p:cNvSpPr txBox="1"/>
            <p:nvPr/>
          </p:nvSpPr>
          <p:spPr>
            <a:xfrm>
              <a:off x="1310396" y="3046941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1995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C677ACBE-840A-4A08-ABE1-2639EE16CF2E}"/>
                </a:ext>
              </a:extLst>
            </p:cNvPr>
            <p:cNvSpPr txBox="1"/>
            <p:nvPr/>
          </p:nvSpPr>
          <p:spPr>
            <a:xfrm>
              <a:off x="771884" y="4065828"/>
              <a:ext cx="1526797" cy="584775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Pollueur – Payeur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Art. 174 CE du traité de l’Union Européenne transposée Loi du 02/02/95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2D808D69-347D-4F5D-A9E2-55716A132FE8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 flipH="1">
              <a:off x="1535283" y="3343481"/>
              <a:ext cx="6427" cy="7223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E15E497-AB33-4755-AF62-D072DE8CB7F0}"/>
                </a:ext>
              </a:extLst>
            </p:cNvPr>
            <p:cNvSpPr/>
            <p:nvPr/>
          </p:nvSpPr>
          <p:spPr>
            <a:xfrm>
              <a:off x="203633" y="4697734"/>
              <a:ext cx="4530442" cy="2943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Fonctionnement sous approbation des pouvoirs publics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746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F57C04F-DA48-1815-DFC5-10AFC754BD29}"/>
              </a:ext>
            </a:extLst>
          </p:cNvPr>
          <p:cNvSpPr txBox="1"/>
          <p:nvPr/>
        </p:nvSpPr>
        <p:spPr>
          <a:xfrm>
            <a:off x="600364" y="314036"/>
            <a:ext cx="509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Nouvelle affiche pour les collectivités locales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0D5983-BEF5-E511-C9CD-1673C2F9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641" y="1"/>
            <a:ext cx="4569121" cy="64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4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3F9701-A179-809B-74B0-09F8FEA8824B}"/>
              </a:ext>
            </a:extLst>
          </p:cNvPr>
          <p:cNvSpPr txBox="1"/>
          <p:nvPr/>
        </p:nvSpPr>
        <p:spPr>
          <a:xfrm>
            <a:off x="747409" y="145915"/>
            <a:ext cx="114445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Présence sur les écrans en pharmacie avec 2 animations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(téléchargeables sur notre site Internet par tous 😊)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(1/2)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G_0068">
            <a:hlinkClick r:id="" action="ppaction://media"/>
            <a:extLst>
              <a:ext uri="{FF2B5EF4-FFF2-40B4-BE49-F238E27FC236}">
                <a16:creationId xmlns:a16="http://schemas.microsoft.com/office/drawing/2014/main" id="{D84FBAF9-4A27-87F3-85FB-E66DCC415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9389" y="1076404"/>
            <a:ext cx="9104772" cy="51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6793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3F9701-A179-809B-74B0-09F8FEA8824B}"/>
              </a:ext>
            </a:extLst>
          </p:cNvPr>
          <p:cNvSpPr txBox="1"/>
          <p:nvPr/>
        </p:nvSpPr>
        <p:spPr>
          <a:xfrm>
            <a:off x="747409" y="145915"/>
            <a:ext cx="114445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Présence sur les écrans en pharmacie avec 2 animations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(téléchargeables sur notre site Internet par tous 😊)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(2/2)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G_0067">
            <a:hlinkClick r:id="" action="ppaction://media"/>
            <a:extLst>
              <a:ext uri="{FF2B5EF4-FFF2-40B4-BE49-F238E27FC236}">
                <a16:creationId xmlns:a16="http://schemas.microsoft.com/office/drawing/2014/main" id="{1D1DC43B-C660-A081-93A1-AB309B68E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3436" y="1151673"/>
            <a:ext cx="8973504" cy="504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799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stion GIFs | GIFDB.com">
            <a:extLst>
              <a:ext uri="{FF2B5EF4-FFF2-40B4-BE49-F238E27FC236}">
                <a16:creationId xmlns:a16="http://schemas.microsoft.com/office/drawing/2014/main" id="{5E07F779-98C6-7E40-1E05-AFABD0F5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3751" y="1366767"/>
            <a:ext cx="4604497" cy="4604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126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D8740-6F87-4429-97F7-645BEE0C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49721"/>
            <a:ext cx="11100816" cy="1002702"/>
          </a:xfrm>
        </p:spPr>
        <p:txBody>
          <a:bodyPr>
            <a:normAutofit fontScale="90000"/>
          </a:bodyPr>
          <a:lstStyle/>
          <a:p>
            <a:pPr algn="l"/>
            <a:r>
              <a:rPr lang="fr-FR" sz="2400" dirty="0">
                <a:solidFill>
                  <a:srgbClr val="002060"/>
                </a:solidFill>
              </a:rPr>
              <a:t>Cyclamed une filière Responsabilité Elargie des Producteurs (REP) </a:t>
            </a:r>
            <a:br>
              <a:rPr lang="fr-FR" sz="2400" dirty="0">
                <a:solidFill>
                  <a:srgbClr val="002060"/>
                </a:solidFill>
              </a:rPr>
            </a:br>
            <a:r>
              <a:rPr lang="fr-FR" sz="2400" dirty="0">
                <a:solidFill>
                  <a:srgbClr val="002060"/>
                </a:solidFill>
              </a:rPr>
              <a:t>pour les Médicaments Non Utilisés (MNU) à usage humain vendus en officine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88169E-9BBB-4309-BF62-FF1C6EF8140C}"/>
              </a:ext>
            </a:extLst>
          </p:cNvPr>
          <p:cNvGrpSpPr/>
          <p:nvPr/>
        </p:nvGrpSpPr>
        <p:grpSpPr>
          <a:xfrm>
            <a:off x="653337" y="1575130"/>
            <a:ext cx="11330866" cy="4082426"/>
            <a:chOff x="653337" y="1575130"/>
            <a:chExt cx="11330866" cy="408242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E818883-C023-4C8F-AC90-D74380114150}"/>
                </a:ext>
              </a:extLst>
            </p:cNvPr>
            <p:cNvGrpSpPr/>
            <p:nvPr/>
          </p:nvGrpSpPr>
          <p:grpSpPr>
            <a:xfrm>
              <a:off x="653337" y="1575130"/>
              <a:ext cx="11330866" cy="2062103"/>
              <a:chOff x="653337" y="1575130"/>
              <a:chExt cx="11330866" cy="2062103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33A7D3C-6A43-4633-A7D9-17E9CF139741}"/>
                  </a:ext>
                </a:extLst>
              </p:cNvPr>
              <p:cNvSpPr/>
              <p:nvPr/>
            </p:nvSpPr>
            <p:spPr>
              <a:xfrm>
                <a:off x="3045098" y="1575130"/>
                <a:ext cx="8939105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Association loi 1901 à but non lucratif depuis 1993.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Eco-organisme agréé par l’Etat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sur la filière à Responsabilité Elargie des Producteurs (REP)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des médicaments à usage humain non utilisés apportés par les ménages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aux officines de pharmacie.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Textes réglementaires :</a:t>
                </a:r>
              </a:p>
            </p:txBody>
          </p:sp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DC822E12-3268-48FB-9766-78ADF2874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337" y="1600702"/>
                <a:ext cx="2024846" cy="1201230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B66A7E5-B3CA-4DE8-BB4D-C7A2D29129C7}"/>
                </a:ext>
              </a:extLst>
            </p:cNvPr>
            <p:cNvGrpSpPr/>
            <p:nvPr/>
          </p:nvGrpSpPr>
          <p:grpSpPr>
            <a:xfrm>
              <a:off x="1000410" y="3578713"/>
              <a:ext cx="2984254" cy="2041585"/>
              <a:chOff x="1143023" y="3188658"/>
              <a:chExt cx="2984254" cy="2041585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56BF599-417C-40FE-992D-F816AF13F0FA}"/>
                  </a:ext>
                </a:extLst>
              </p:cNvPr>
              <p:cNvSpPr txBox="1"/>
              <p:nvPr/>
            </p:nvSpPr>
            <p:spPr>
              <a:xfrm>
                <a:off x="1421613" y="3188658"/>
                <a:ext cx="2392304" cy="2041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(Loi n°2007-248, J.O. du 27/2/2007 et décret d</a:t>
                </a:r>
                <a:r>
                  <a:rPr kumimoji="0" lang="ja-JP" altLang="fr-F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MS PGothic" charset="0"/>
                    <a:cs typeface="Open Sans" panose="020B0606030504020204" pitchFamily="34" charset="0"/>
                  </a:rPr>
                  <a:t>’</a:t>
                </a:r>
                <a:r>
                  <a:rPr kumimoji="0" lang="fr-F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application n°2009-718 du 17/6/2009)</a:t>
                </a:r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1FDC586-75C7-420B-9418-9801CF3E8B31}"/>
                  </a:ext>
                </a:extLst>
              </p:cNvPr>
              <p:cNvSpPr txBox="1"/>
              <p:nvPr/>
            </p:nvSpPr>
            <p:spPr>
              <a:xfrm>
                <a:off x="1576144" y="3627323"/>
                <a:ext cx="25511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Collecte des MNU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par les officines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EE2FBF8-AF29-4703-BF92-3F516363B275}"/>
                  </a:ext>
                </a:extLst>
              </p:cNvPr>
              <p:cNvSpPr txBox="1"/>
              <p:nvPr/>
            </p:nvSpPr>
            <p:spPr>
              <a:xfrm>
                <a:off x="1143023" y="3631920"/>
                <a:ext cx="93407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❶</a:t>
                </a:r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0A4A2ADF-64B3-4307-A6CE-BB3CC6401C7C}"/>
                </a:ext>
              </a:extLst>
            </p:cNvPr>
            <p:cNvGrpSpPr/>
            <p:nvPr/>
          </p:nvGrpSpPr>
          <p:grpSpPr>
            <a:xfrm>
              <a:off x="6399442" y="3971431"/>
              <a:ext cx="3174530" cy="1423467"/>
              <a:chOff x="6542055" y="3581376"/>
              <a:chExt cx="3174530" cy="142346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386F94-2B30-48CA-AB87-4F1E81968A26}"/>
                  </a:ext>
                </a:extLst>
              </p:cNvPr>
              <p:cNvSpPr/>
              <p:nvPr/>
            </p:nvSpPr>
            <p:spPr>
              <a:xfrm>
                <a:off x="7165452" y="3581376"/>
                <a:ext cx="2551133" cy="1423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Filière des MNU obligatoire pour les entreprises pharmaceutiques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(Décret n°2009-718 du 17/6/2009</a:t>
                </a:r>
                <a:r>
                  <a:rPr kumimoji="0" lang="fr-F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  <a:endPara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A08F22F-AF04-45DD-B84B-03D887F34871}"/>
                  </a:ext>
                </a:extLst>
              </p:cNvPr>
              <p:cNvSpPr txBox="1"/>
              <p:nvPr/>
            </p:nvSpPr>
            <p:spPr>
              <a:xfrm>
                <a:off x="6542055" y="3612385"/>
                <a:ext cx="93407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❷</a:t>
                </a:r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BD64736-85B8-447D-826C-4CE012CE5E03}"/>
                </a:ext>
              </a:extLst>
            </p:cNvPr>
            <p:cNvSpPr txBox="1"/>
            <p:nvPr/>
          </p:nvSpPr>
          <p:spPr>
            <a:xfrm>
              <a:off x="4128158" y="5442112"/>
              <a:ext cx="18157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Données 2023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B2C921C-4A1F-46C9-A311-2593D8246299}"/>
                </a:ext>
              </a:extLst>
            </p:cNvPr>
            <p:cNvSpPr txBox="1"/>
            <p:nvPr/>
          </p:nvSpPr>
          <p:spPr>
            <a:xfrm>
              <a:off x="9638926" y="5368232"/>
              <a:ext cx="20268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Données 2023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BC465447-12A7-4C6F-AD68-2FA93DD1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158" y="3918101"/>
            <a:ext cx="1815748" cy="153012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B839627-9DF4-4766-8C9A-FF172158EA69}"/>
              </a:ext>
            </a:extLst>
          </p:cNvPr>
          <p:cNvSpPr txBox="1"/>
          <p:nvPr/>
        </p:nvSpPr>
        <p:spPr>
          <a:xfrm>
            <a:off x="4565000" y="3918101"/>
            <a:ext cx="9409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20 721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C544265-42BD-49CC-B97B-A91EE38A75B1}"/>
              </a:ext>
            </a:extLst>
          </p:cNvPr>
          <p:cNvSpPr txBox="1"/>
          <p:nvPr/>
        </p:nvSpPr>
        <p:spPr>
          <a:xfrm>
            <a:off x="4128158" y="5241274"/>
            <a:ext cx="1815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Officines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639AA0F-33F6-3425-2825-715C7EDF4475}"/>
              </a:ext>
            </a:extLst>
          </p:cNvPr>
          <p:cNvGrpSpPr/>
          <p:nvPr/>
        </p:nvGrpSpPr>
        <p:grpSpPr>
          <a:xfrm>
            <a:off x="9619598" y="3844473"/>
            <a:ext cx="2046138" cy="1550425"/>
            <a:chOff x="9619598" y="3844473"/>
            <a:chExt cx="2046138" cy="1550425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F9CE5B2-4388-4594-8E2E-A35770EC4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38926" y="3869773"/>
              <a:ext cx="2026810" cy="1525125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6393FA1-DF21-4A26-8994-0F617ADB0056}"/>
                </a:ext>
              </a:extLst>
            </p:cNvPr>
            <p:cNvSpPr txBox="1"/>
            <p:nvPr/>
          </p:nvSpPr>
          <p:spPr>
            <a:xfrm>
              <a:off x="9638926" y="3844473"/>
              <a:ext cx="202681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192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80DDC18-C81B-4B43-9CC9-122DC71ADB91}"/>
                </a:ext>
              </a:extLst>
            </p:cNvPr>
            <p:cNvSpPr txBox="1"/>
            <p:nvPr/>
          </p:nvSpPr>
          <p:spPr>
            <a:xfrm>
              <a:off x="9619598" y="5114316"/>
              <a:ext cx="202681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Laboratoires adhérents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E8BF519-857E-EE55-319E-F24F8DD13169}"/>
                </a:ext>
              </a:extLst>
            </p:cNvPr>
            <p:cNvSpPr txBox="1"/>
            <p:nvPr/>
          </p:nvSpPr>
          <p:spPr>
            <a:xfrm>
              <a:off x="10413172" y="3888361"/>
              <a:ext cx="564043" cy="246221"/>
            </a:xfrm>
            <a:prstGeom prst="rect">
              <a:avLst/>
            </a:prstGeom>
            <a:solidFill>
              <a:srgbClr val="FABF6B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50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718552"/>
          </a:xfrm>
        </p:spPr>
        <p:txBody>
          <a:bodyPr/>
          <a:lstStyle/>
          <a:p>
            <a:r>
              <a:rPr lang="fr-FR" spc="-6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</a:t>
            </a:r>
            <a:r>
              <a:rPr lang="fr-FR" spc="12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rôle </a:t>
            </a:r>
            <a:r>
              <a:rPr lang="fr-FR" spc="14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</a:t>
            </a:r>
            <a:r>
              <a:rPr lang="fr-FR" spc="1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</a:t>
            </a:r>
            <a:r>
              <a:rPr lang="fr-FR" spc="8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engagements</a:t>
            </a:r>
            <a:r>
              <a:rPr lang="fr-FR" spc="-11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pc="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parties prenantes</a:t>
            </a:r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3232" y="1429881"/>
            <a:ext cx="10906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98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L’association </a:t>
            </a:r>
            <a:r>
              <a:rPr kumimoji="0" lang="fr-FR" sz="2400" b="1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Cyclamed</a:t>
            </a:r>
            <a:r>
              <a:rPr kumimoji="0" lang="fr-FR" sz="2400" b="0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lang="fr-FR" sz="24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0" i="0" u="none" strike="noStrike" kern="1200" cap="none" spc="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financée</a:t>
            </a:r>
            <a:r>
              <a:rPr kumimoji="0" lang="fr-FR" sz="24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0" i="0" u="none" strike="noStrike" kern="1200" cap="none" spc="-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0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r>
              <a:rPr kumimoji="0" lang="fr-FR" sz="2400" b="0" i="0" u="none" strike="noStrike" kern="1200" cap="none" spc="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0" i="0" u="none" strike="noStrike" kern="1200" cap="none" spc="-1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r>
              <a:rPr kumimoji="0" lang="fr-FR" sz="2400" b="0" i="0" u="none" strike="noStrike" kern="1200" cap="none" spc="-10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0" i="0" u="none" strike="noStrike" kern="1200" cap="none" spc="6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</a:t>
            </a:r>
            <a:r>
              <a:rPr kumimoji="0" lang="fr-FR" sz="2400" b="0" i="0" u="none" strike="noStrike" kern="1200" cap="none" spc="7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0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</a:t>
            </a:r>
            <a:r>
              <a:rPr kumimoji="0" lang="fr-FR" sz="2400" b="0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entreprises</a:t>
            </a:r>
            <a:r>
              <a:rPr kumimoji="0" lang="fr-FR" sz="2400" b="0" i="0" u="none" strike="noStrike" kern="1200" cap="none" spc="4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0" i="0" u="none" strike="noStrike" kern="1200" cap="none" spc="9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 </a:t>
            </a:r>
            <a:r>
              <a:rPr kumimoji="0" lang="fr-FR" sz="2400" b="0" i="0" u="none" strike="noStrike" kern="1200" cap="none" spc="4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médicament, </a:t>
            </a:r>
            <a:r>
              <a:rPr kumimoji="0" lang="fr-FR" sz="2400" b="0" i="0" u="none" strike="noStrike" kern="1200" cap="none" spc="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3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regroupe</a:t>
            </a:r>
            <a:r>
              <a:rPr kumimoji="0" lang="fr-FR" sz="2400" b="1" i="0" u="none" strike="noStrike" kern="1200" cap="none" spc="3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8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toute</a:t>
            </a:r>
            <a:r>
              <a:rPr kumimoji="0" lang="fr-FR" sz="2400" b="1" i="0" u="none" strike="noStrike" kern="1200" cap="none" spc="9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5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lang="fr-FR" sz="2400" b="1" i="0" u="none" strike="noStrike" kern="1200" cap="none" spc="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profession</a:t>
            </a:r>
            <a:r>
              <a:rPr kumimoji="0" lang="fr-FR" sz="2400" b="1" i="0" u="none" strike="noStrike" kern="1200" cap="none" spc="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6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pharmaceutique</a:t>
            </a:r>
            <a:r>
              <a:rPr kumimoji="0" lang="fr-FR" sz="2400" b="1" i="0" u="none" strike="noStrike" kern="1200" cap="none" spc="7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-8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fr-FR" sz="2400" b="1" i="0" u="none" strike="noStrike" kern="1200" cap="none" spc="-7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5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pharmaciens</a:t>
            </a:r>
            <a:r>
              <a:rPr kumimoji="0" lang="fr-FR" sz="2400" b="1" i="0" u="none" strike="noStrike" kern="1200" cap="none" spc="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1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d’officines, </a:t>
            </a:r>
            <a:r>
              <a:rPr kumimoji="0" lang="fr-FR" sz="2400" b="1" i="0" u="none" strike="noStrike" kern="1200" cap="none" spc="1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2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grossistes-répartiteurs </a:t>
            </a:r>
            <a:r>
              <a:rPr kumimoji="0" lang="fr-FR" sz="2400" b="1" i="0" u="none" strike="noStrike" kern="1200" cap="none" spc="10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lang="fr-FR" sz="2400" b="1" i="0" u="none" strike="noStrike" kern="1200" cap="none" spc="-2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entreprises</a:t>
            </a:r>
            <a:r>
              <a:rPr kumimoji="0" lang="fr-FR" sz="2400" b="1" i="0" u="none" strike="noStrike" kern="1200" cap="none" spc="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45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</a:t>
            </a:r>
            <a:r>
              <a:rPr kumimoji="0" lang="fr-FR" sz="2400" b="1" i="0" u="none" strike="noStrike" kern="1200" cap="none" spc="-3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médicament</a:t>
            </a:r>
            <a:r>
              <a:rPr kumimoji="0" lang="fr-FR" sz="2400" b="0" i="0" u="none" strike="noStrike" kern="1200" cap="none" spc="6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25C13E-CE94-5C7A-BACF-3B073388C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65" y="6392855"/>
            <a:ext cx="12252729" cy="509295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D822AFA3-F216-BEE5-C15A-2D80C7973116}"/>
              </a:ext>
            </a:extLst>
          </p:cNvPr>
          <p:cNvGrpSpPr/>
          <p:nvPr/>
        </p:nvGrpSpPr>
        <p:grpSpPr>
          <a:xfrm>
            <a:off x="713232" y="3429000"/>
            <a:ext cx="10906273" cy="1927975"/>
            <a:chOff x="713232" y="3429000"/>
            <a:chExt cx="10906273" cy="192797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A0C0490F-02FF-D84A-0B58-F492EA102CFA}"/>
                </a:ext>
              </a:extLst>
            </p:cNvPr>
            <p:cNvGrpSpPr/>
            <p:nvPr/>
          </p:nvGrpSpPr>
          <p:grpSpPr>
            <a:xfrm>
              <a:off x="713232" y="3429000"/>
              <a:ext cx="10906273" cy="1927975"/>
              <a:chOff x="713232" y="3429000"/>
              <a:chExt cx="10906273" cy="1927975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F0DD3D22-4F69-403C-9383-7A2033FD7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3232" y="3429000"/>
                <a:ext cx="10906273" cy="19279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888B8D-0562-2D75-7F47-413BD6726874}"/>
                  </a:ext>
                </a:extLst>
              </p:cNvPr>
              <p:cNvSpPr/>
              <p:nvPr/>
            </p:nvSpPr>
            <p:spPr>
              <a:xfrm>
                <a:off x="3381375" y="3777377"/>
                <a:ext cx="381000" cy="4108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959CD9-9B8E-C7C7-42C4-2718EAA03421}"/>
                  </a:ext>
                </a:extLst>
              </p:cNvPr>
              <p:cNvSpPr/>
              <p:nvPr/>
            </p:nvSpPr>
            <p:spPr>
              <a:xfrm>
                <a:off x="4600018" y="3798438"/>
                <a:ext cx="190500" cy="2369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1320C6C-197C-1BA8-8D69-11481F1C115F}"/>
                  </a:ext>
                </a:extLst>
              </p:cNvPr>
              <p:cNvSpPr/>
              <p:nvPr/>
            </p:nvSpPr>
            <p:spPr>
              <a:xfrm>
                <a:off x="5519735" y="3834361"/>
                <a:ext cx="143025" cy="2369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BB56803-13FB-50D2-CEB8-2A0E77C4D74E}"/>
                  </a:ext>
                </a:extLst>
              </p:cNvPr>
              <p:cNvSpPr/>
              <p:nvPr/>
            </p:nvSpPr>
            <p:spPr>
              <a:xfrm>
                <a:off x="5781669" y="3839123"/>
                <a:ext cx="143025" cy="2369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E3E2DB7-4FFC-E897-1E6F-C1CE1D7E9299}"/>
                  </a:ext>
                </a:extLst>
              </p:cNvPr>
              <p:cNvSpPr/>
              <p:nvPr/>
            </p:nvSpPr>
            <p:spPr>
              <a:xfrm>
                <a:off x="6026942" y="3851040"/>
                <a:ext cx="143025" cy="2369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74043F5-98DC-EBA9-4FB0-2C464304BA38}"/>
                  </a:ext>
                </a:extLst>
              </p:cNvPr>
              <p:cNvSpPr/>
              <p:nvPr/>
            </p:nvSpPr>
            <p:spPr>
              <a:xfrm>
                <a:off x="7624985" y="3828221"/>
                <a:ext cx="143025" cy="2369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2B88E63-3D7D-CCCC-F5F1-D21935FDFAE3}"/>
                  </a:ext>
                </a:extLst>
              </p:cNvPr>
              <p:cNvSpPr/>
              <p:nvPr/>
            </p:nvSpPr>
            <p:spPr>
              <a:xfrm>
                <a:off x="7878985" y="3825046"/>
                <a:ext cx="143025" cy="2369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990A69D-718B-58E7-BCA1-C9DB8A581273}"/>
                  </a:ext>
                </a:extLst>
              </p:cNvPr>
              <p:cNvSpPr/>
              <p:nvPr/>
            </p:nvSpPr>
            <p:spPr>
              <a:xfrm>
                <a:off x="8113935" y="3828221"/>
                <a:ext cx="143025" cy="2369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Image 4" descr="Une image contenant texte, Police, vert, logo&#10;&#10;Description générée automatiquement">
              <a:extLst>
                <a:ext uri="{FF2B5EF4-FFF2-40B4-BE49-F238E27FC236}">
                  <a16:creationId xmlns:a16="http://schemas.microsoft.com/office/drawing/2014/main" id="{29512735-0C5B-AB96-876E-021555E2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8042" y="3904039"/>
              <a:ext cx="328047" cy="115490"/>
            </a:xfrm>
            <a:prstGeom prst="rect">
              <a:avLst/>
            </a:prstGeom>
          </p:spPr>
        </p:pic>
        <p:pic>
          <p:nvPicPr>
            <p:cNvPr id="22" name="Image 21" descr="Une image contenant texte, Police, vert, logo&#10;&#10;Description générée automatiquement">
              <a:extLst>
                <a:ext uri="{FF2B5EF4-FFF2-40B4-BE49-F238E27FC236}">
                  <a16:creationId xmlns:a16="http://schemas.microsoft.com/office/drawing/2014/main" id="{4793E468-D238-E156-5EAC-0A06DB563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0018" y="3877910"/>
              <a:ext cx="199339" cy="70178"/>
            </a:xfrm>
            <a:prstGeom prst="rect">
              <a:avLst/>
            </a:prstGeom>
          </p:spPr>
        </p:pic>
        <p:pic>
          <p:nvPicPr>
            <p:cNvPr id="23" name="Image 22" descr="Une image contenant texte, Police, vert, logo&#10;&#10;Description générée automatiquement">
              <a:extLst>
                <a:ext uri="{FF2B5EF4-FFF2-40B4-BE49-F238E27FC236}">
                  <a16:creationId xmlns:a16="http://schemas.microsoft.com/office/drawing/2014/main" id="{70ABD19C-1E78-80FA-92B4-56D3ACD93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2992" y="3926695"/>
              <a:ext cx="176429" cy="62112"/>
            </a:xfrm>
            <a:prstGeom prst="rect">
              <a:avLst/>
            </a:prstGeom>
          </p:spPr>
        </p:pic>
        <p:pic>
          <p:nvPicPr>
            <p:cNvPr id="24" name="Image 23" descr="Une image contenant texte, Police, vert, logo&#10;&#10;Description générée automatiquement">
              <a:extLst>
                <a:ext uri="{FF2B5EF4-FFF2-40B4-BE49-F238E27FC236}">
                  <a16:creationId xmlns:a16="http://schemas.microsoft.com/office/drawing/2014/main" id="{5B2A4DFF-9AA3-960A-0D82-E8EAFCE50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4966" y="3930728"/>
              <a:ext cx="176429" cy="62112"/>
            </a:xfrm>
            <a:prstGeom prst="rect">
              <a:avLst/>
            </a:prstGeom>
          </p:spPr>
        </p:pic>
        <p:pic>
          <p:nvPicPr>
            <p:cNvPr id="25" name="Image 24" descr="Une image contenant texte, Police, vert, logo&#10;&#10;Description générée automatiquement">
              <a:extLst>
                <a:ext uri="{FF2B5EF4-FFF2-40B4-BE49-F238E27FC236}">
                  <a16:creationId xmlns:a16="http://schemas.microsoft.com/office/drawing/2014/main" id="{6488EA64-3F26-EC15-2408-40E35669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9841" y="3930728"/>
              <a:ext cx="176429" cy="62112"/>
            </a:xfrm>
            <a:prstGeom prst="rect">
              <a:avLst/>
            </a:prstGeom>
          </p:spPr>
        </p:pic>
        <p:pic>
          <p:nvPicPr>
            <p:cNvPr id="26" name="Image 25" descr="Une image contenant texte, Police, vert, logo&#10;&#10;Description générée automatiquement">
              <a:extLst>
                <a:ext uri="{FF2B5EF4-FFF2-40B4-BE49-F238E27FC236}">
                  <a16:creationId xmlns:a16="http://schemas.microsoft.com/office/drawing/2014/main" id="{EA55A065-6D75-7ADA-643B-F93EDC383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631" y="3919304"/>
              <a:ext cx="176429" cy="62112"/>
            </a:xfrm>
            <a:prstGeom prst="rect">
              <a:avLst/>
            </a:prstGeom>
          </p:spPr>
        </p:pic>
        <p:pic>
          <p:nvPicPr>
            <p:cNvPr id="27" name="Image 26" descr="Une image contenant texte, Police, vert, logo&#10;&#10;Description générée automatiquement">
              <a:extLst>
                <a:ext uri="{FF2B5EF4-FFF2-40B4-BE49-F238E27FC236}">
                  <a16:creationId xmlns:a16="http://schemas.microsoft.com/office/drawing/2014/main" id="{EFDD790A-3B53-8207-D727-966BE79C0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9935" y="3917032"/>
              <a:ext cx="176429" cy="62112"/>
            </a:xfrm>
            <a:prstGeom prst="rect">
              <a:avLst/>
            </a:prstGeom>
          </p:spPr>
        </p:pic>
        <p:pic>
          <p:nvPicPr>
            <p:cNvPr id="28" name="Image 27" descr="Une image contenant texte, Police, vert, logo&#10;&#10;Description générée automatiquement">
              <a:extLst>
                <a:ext uri="{FF2B5EF4-FFF2-40B4-BE49-F238E27FC236}">
                  <a16:creationId xmlns:a16="http://schemas.microsoft.com/office/drawing/2014/main" id="{005DF16B-9EE2-5BBD-E0F9-CE5B389AE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9239" y="3917032"/>
              <a:ext cx="176429" cy="62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441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29013E9-77DA-43EB-863D-BE1A85D4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296" y="3113690"/>
            <a:ext cx="4763408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Que collecte</a:t>
            </a:r>
            <a:br>
              <a:rPr lang="fr-FR" sz="3200" dirty="0"/>
            </a:br>
            <a:r>
              <a:rPr lang="fr-FR" sz="3200" dirty="0"/>
              <a:t>Cyclamed ?</a:t>
            </a:r>
          </a:p>
        </p:txBody>
      </p:sp>
    </p:spTree>
    <p:extLst>
      <p:ext uri="{BB962C8B-B14F-4D97-AF65-F5344CB8AC3E}">
        <p14:creationId xmlns:p14="http://schemas.microsoft.com/office/powerpoint/2010/main" val="333522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42EF0675-9D3D-46F5-96D3-E2E03433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5" y="202002"/>
            <a:ext cx="11550330" cy="549462"/>
          </a:xfrm>
        </p:spPr>
        <p:txBody>
          <a:bodyPr>
            <a:normAutofit fontScale="90000"/>
          </a:bodyPr>
          <a:lstStyle/>
          <a:p>
            <a:pPr algn="l"/>
            <a:r>
              <a:rPr lang="fr-FR" sz="200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 collecte Cyclamed : uniquement le </a:t>
            </a:r>
            <a:r>
              <a:rPr lang="fr-FR" sz="2000" u="sng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MNU humain</a:t>
            </a:r>
            <a:r>
              <a:rPr lang="fr-FR" sz="200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périmé ou non sous toutes ses formes galéniques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7D3C5C-CBD7-3273-B99C-3B5CC317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65" y="6392855"/>
            <a:ext cx="12252729" cy="5092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86999D-B2D3-F848-A41E-B7975CE4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48" y="1005219"/>
            <a:ext cx="9882704" cy="518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5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B288C-0707-4468-B75D-22DD9670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7312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 doute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C5671D-7706-25EB-33B5-0C5572143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65" y="6392855"/>
            <a:ext cx="12252729" cy="5092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71276E-A6B1-FF4E-D756-B11DBCD3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387" y="138199"/>
            <a:ext cx="5041058" cy="6145643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5816782-9C43-393F-0A08-A146A15B5523}"/>
              </a:ext>
            </a:extLst>
          </p:cNvPr>
          <p:cNvGrpSpPr/>
          <p:nvPr/>
        </p:nvGrpSpPr>
        <p:grpSpPr>
          <a:xfrm>
            <a:off x="101556" y="1060070"/>
            <a:ext cx="6944703" cy="3529105"/>
            <a:chOff x="101556" y="1060070"/>
            <a:chExt cx="6944703" cy="352910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F727BB8-61E1-4D10-9811-AF1331654D92}"/>
                </a:ext>
              </a:extLst>
            </p:cNvPr>
            <p:cNvSpPr txBox="1"/>
            <p:nvPr/>
          </p:nvSpPr>
          <p:spPr>
            <a:xfrm>
              <a:off x="101556" y="3019515"/>
              <a:ext cx="6505432" cy="156966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 un simple clic pour bien différencier un médicament d’un autre produit de santé ou d’hygiène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Rendez-vous sur la page d’accueil de cyclamed.org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00FFFF"/>
                  </a:highlight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Encadré bleu 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« Ce médicament se rapporte-t-il en pharmacie ? » </a:t>
              </a:r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735BC92-0DB0-47E6-30DE-B43488CB8BCA}"/>
                </a:ext>
              </a:extLst>
            </p:cNvPr>
            <p:cNvSpPr/>
            <p:nvPr/>
          </p:nvSpPr>
          <p:spPr>
            <a:xfrm>
              <a:off x="3236259" y="1060070"/>
              <a:ext cx="3810000" cy="1959445"/>
            </a:xfrm>
            <a:custGeom>
              <a:avLst/>
              <a:gdLst>
                <a:gd name="connsiteX0" fmla="*/ 0 w 3810000"/>
                <a:gd name="connsiteY0" fmla="*/ 1961036 h 1961036"/>
                <a:gd name="connsiteX1" fmla="*/ 1568823 w 3810000"/>
                <a:gd name="connsiteY1" fmla="*/ 1378330 h 1961036"/>
                <a:gd name="connsiteX2" fmla="*/ 2205317 w 3810000"/>
                <a:gd name="connsiteY2" fmla="*/ 132236 h 1961036"/>
                <a:gd name="connsiteX3" fmla="*/ 3810000 w 3810000"/>
                <a:gd name="connsiteY3" fmla="*/ 96377 h 1961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0" h="1961036">
                  <a:moveTo>
                    <a:pt x="0" y="1961036"/>
                  </a:moveTo>
                  <a:cubicBezTo>
                    <a:pt x="600635" y="1822083"/>
                    <a:pt x="1201270" y="1683130"/>
                    <a:pt x="1568823" y="1378330"/>
                  </a:cubicBezTo>
                  <a:cubicBezTo>
                    <a:pt x="1936376" y="1073530"/>
                    <a:pt x="1831788" y="345895"/>
                    <a:pt x="2205317" y="132236"/>
                  </a:cubicBezTo>
                  <a:cubicBezTo>
                    <a:pt x="2578847" y="-81423"/>
                    <a:pt x="3194423" y="7477"/>
                    <a:pt x="3810000" y="96377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959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29013E9-77DA-43EB-863D-BE1A85D4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296" y="2949607"/>
            <a:ext cx="4763408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dirty="0"/>
              <a:t>Qu’est-ce que  Cyclamed ne récupère pas ?</a:t>
            </a:r>
          </a:p>
        </p:txBody>
      </p:sp>
    </p:spTree>
    <p:extLst>
      <p:ext uri="{BB962C8B-B14F-4D97-AF65-F5344CB8AC3E}">
        <p14:creationId xmlns:p14="http://schemas.microsoft.com/office/powerpoint/2010/main" val="17980366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825</Words>
  <Application>Microsoft Office PowerPoint</Application>
  <PresentationFormat>Grand écran</PresentationFormat>
  <Paragraphs>150</Paragraphs>
  <Slides>33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33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Eras Demi ITC</vt:lpstr>
      <vt:lpstr>Eras Light ITC</vt:lpstr>
      <vt:lpstr>Gill Sans MT</vt:lpstr>
      <vt:lpstr>Open Sans</vt:lpstr>
      <vt:lpstr>Open Sans ExtraBold</vt:lpstr>
      <vt:lpstr>Open Sans SemiBold</vt:lpstr>
      <vt:lpstr>Open Sans SemiBold</vt:lpstr>
      <vt:lpstr>Roboto Light</vt:lpstr>
      <vt:lpstr>Wingdings</vt:lpstr>
      <vt:lpstr>Thème Office</vt:lpstr>
      <vt:lpstr>1_Thème Office</vt:lpstr>
      <vt:lpstr>2_Thème Office</vt:lpstr>
      <vt:lpstr>3_Thème Office</vt:lpstr>
      <vt:lpstr> Présentation Cyclamed speedmeeting Rudologia  Dijon, 28/03/2024</vt:lpstr>
      <vt:lpstr>Contexte règlementaire  &amp;  enjeux</vt:lpstr>
      <vt:lpstr> CYCLAMED un peu d’histoire  Filière des médicaments à usage humain non utilisés rapportés par les ménages aux officies de pharmacie </vt:lpstr>
      <vt:lpstr>Cyclamed une filière Responsabilité Elargie des Producteurs (REP)  pour les Médicaments Non Utilisés (MNU) à usage humain vendus en officine</vt:lpstr>
      <vt:lpstr>Le rôle et les engagements des parties prenantes</vt:lpstr>
      <vt:lpstr>Que collecte Cyclamed ?</vt:lpstr>
      <vt:lpstr>La collecte Cyclamed : uniquement le MNU humain, périmé ou non sous toutes ses formes galéniques </vt:lpstr>
      <vt:lpstr>Un doute ?</vt:lpstr>
      <vt:lpstr>Qu’est-ce que  Cyclamed ne récupère pas ?</vt:lpstr>
      <vt:lpstr>Présentation PowerPoint</vt:lpstr>
      <vt:lpstr>Présentation PowerPoint</vt:lpstr>
      <vt:lpstr>Réponse</vt:lpstr>
      <vt:lpstr>Ventes de médicaments, population et collecte des MNU </vt:lpstr>
      <vt:lpstr>Présentation PowerPoint</vt:lpstr>
      <vt:lpstr>Présentation PowerPoint</vt:lpstr>
      <vt:lpstr>Le circuit Cyclamed</vt:lpstr>
      <vt:lpstr>UNE CHAINE DE RETOUR OPTIMISEE DEPUIS PLUS DE 30 ANS </vt:lpstr>
      <vt:lpstr>Présentation PowerPoint</vt:lpstr>
      <vt:lpstr> Valorisation énergétique : Production d’énergie électrique / chauffage</vt:lpstr>
      <vt:lpstr>Collecte  Cyclamed  2022</vt:lpstr>
      <vt:lpstr>La collecte 2022 des MNU  </vt:lpstr>
      <vt:lpstr>Quels sont les comportements des Français ?</vt:lpstr>
      <vt:lpstr> Comportements  Etude 2023 </vt:lpstr>
      <vt:lpstr>Communication 2024</vt:lpstr>
      <vt:lpstr>Pour tous TRIER / APPORTER / PRESERVER </vt:lpstr>
      <vt:lpstr>2024 :  Accent sur ce message de communication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Cyclamed speedmeeting Rudologia  Dijon, 28/03/2024</dc:title>
  <dc:creator>Benedicte Nierat</dc:creator>
  <cp:lastModifiedBy>Benedicte Nierat</cp:lastModifiedBy>
  <cp:revision>13</cp:revision>
  <dcterms:created xsi:type="dcterms:W3CDTF">2024-03-19T15:30:05Z</dcterms:created>
  <dcterms:modified xsi:type="dcterms:W3CDTF">2024-04-03T07:49:56Z</dcterms:modified>
</cp:coreProperties>
</file>